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5695275" cy="444404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17" d="100"/>
          <a:sy n="17" d="100"/>
        </p:scale>
        <p:origin x="19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7146" y="7273016"/>
            <a:ext cx="21840984" cy="15471869"/>
          </a:xfrm>
        </p:spPr>
        <p:txBody>
          <a:bodyPr anchor="b"/>
          <a:lstStyle>
            <a:lvl1pPr algn="ctr">
              <a:defRPr sz="16861"/>
            </a:lvl1pPr>
          </a:lstStyle>
          <a:p>
            <a:r>
              <a:rPr lang="en-US"/>
              <a:t>Click to edit Master title style</a:t>
            </a:r>
            <a:endParaRPr lang="en-US" dirty="0"/>
          </a:p>
        </p:txBody>
      </p:sp>
      <p:sp>
        <p:nvSpPr>
          <p:cNvPr id="3" name="Subtitle 2"/>
          <p:cNvSpPr>
            <a:spLocks noGrp="1"/>
          </p:cNvSpPr>
          <p:nvPr>
            <p:ph type="subTitle" idx="1"/>
          </p:nvPr>
        </p:nvSpPr>
        <p:spPr>
          <a:xfrm>
            <a:off x="3211910" y="23341540"/>
            <a:ext cx="19271456" cy="10729491"/>
          </a:xfrm>
        </p:spPr>
        <p:txBody>
          <a:bodyPr/>
          <a:lstStyle>
            <a:lvl1pPr marL="0" indent="0" algn="ctr">
              <a:buNone/>
              <a:defRPr sz="6744"/>
            </a:lvl1pPr>
            <a:lvl2pPr marL="1284778" indent="0" algn="ctr">
              <a:buNone/>
              <a:defRPr sz="5620"/>
            </a:lvl2pPr>
            <a:lvl3pPr marL="2569555" indent="0" algn="ctr">
              <a:buNone/>
              <a:defRPr sz="5058"/>
            </a:lvl3pPr>
            <a:lvl4pPr marL="3854333" indent="0" algn="ctr">
              <a:buNone/>
              <a:defRPr sz="4496"/>
            </a:lvl4pPr>
            <a:lvl5pPr marL="5139111" indent="0" algn="ctr">
              <a:buNone/>
              <a:defRPr sz="4496"/>
            </a:lvl5pPr>
            <a:lvl6pPr marL="6423889" indent="0" algn="ctr">
              <a:buNone/>
              <a:defRPr sz="4496"/>
            </a:lvl6pPr>
            <a:lvl7pPr marL="7708666" indent="0" algn="ctr">
              <a:buNone/>
              <a:defRPr sz="4496"/>
            </a:lvl7pPr>
            <a:lvl8pPr marL="8993444" indent="0" algn="ctr">
              <a:buNone/>
              <a:defRPr sz="4496"/>
            </a:lvl8pPr>
            <a:lvl9pPr marL="10278222" indent="0" algn="ctr">
              <a:buNone/>
              <a:defRPr sz="44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3368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62071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3168" y="11079270"/>
            <a:ext cx="22162175" cy="18486000"/>
          </a:xfrm>
        </p:spPr>
        <p:txBody>
          <a:bodyPr anchor="b"/>
          <a:lstStyle>
            <a:lvl1pPr>
              <a:defRPr sz="16861"/>
            </a:lvl1pPr>
          </a:lstStyle>
          <a:p>
            <a:r>
              <a:rPr lang="en-US"/>
              <a:t>Click to edit Master title style</a:t>
            </a:r>
            <a:endParaRPr lang="en-US" dirty="0"/>
          </a:p>
        </p:txBody>
      </p:sp>
      <p:sp>
        <p:nvSpPr>
          <p:cNvPr id="3" name="Text Placeholder 2"/>
          <p:cNvSpPr>
            <a:spLocks noGrp="1"/>
          </p:cNvSpPr>
          <p:nvPr>
            <p:ph type="body" idx="1"/>
          </p:nvPr>
        </p:nvSpPr>
        <p:spPr>
          <a:xfrm>
            <a:off x="1753168" y="29740155"/>
            <a:ext cx="22162175" cy="9721351"/>
          </a:xfrm>
        </p:spPr>
        <p:txBody>
          <a:bodyPr/>
          <a:lstStyle>
            <a:lvl1pPr marL="0" indent="0">
              <a:buNone/>
              <a:defRPr sz="6744">
                <a:solidFill>
                  <a:schemeClr val="tx1">
                    <a:tint val="82000"/>
                  </a:schemeClr>
                </a:solidFill>
              </a:defRPr>
            </a:lvl1pPr>
            <a:lvl2pPr marL="1284778" indent="0">
              <a:buNone/>
              <a:defRPr sz="5620">
                <a:solidFill>
                  <a:schemeClr val="tx1">
                    <a:tint val="82000"/>
                  </a:schemeClr>
                </a:solidFill>
              </a:defRPr>
            </a:lvl2pPr>
            <a:lvl3pPr marL="2569555" indent="0">
              <a:buNone/>
              <a:defRPr sz="5058">
                <a:solidFill>
                  <a:schemeClr val="tx1">
                    <a:tint val="82000"/>
                  </a:schemeClr>
                </a:solidFill>
              </a:defRPr>
            </a:lvl3pPr>
            <a:lvl4pPr marL="3854333" indent="0">
              <a:buNone/>
              <a:defRPr sz="4496">
                <a:solidFill>
                  <a:schemeClr val="tx1">
                    <a:tint val="82000"/>
                  </a:schemeClr>
                </a:solidFill>
              </a:defRPr>
            </a:lvl4pPr>
            <a:lvl5pPr marL="5139111" indent="0">
              <a:buNone/>
              <a:defRPr sz="4496">
                <a:solidFill>
                  <a:schemeClr val="tx1">
                    <a:tint val="82000"/>
                  </a:schemeClr>
                </a:solidFill>
              </a:defRPr>
            </a:lvl5pPr>
            <a:lvl6pPr marL="6423889" indent="0">
              <a:buNone/>
              <a:defRPr sz="4496">
                <a:solidFill>
                  <a:schemeClr val="tx1">
                    <a:tint val="82000"/>
                  </a:schemeClr>
                </a:solidFill>
              </a:defRPr>
            </a:lvl6pPr>
            <a:lvl7pPr marL="7708666" indent="0">
              <a:buNone/>
              <a:defRPr sz="4496">
                <a:solidFill>
                  <a:schemeClr val="tx1">
                    <a:tint val="82000"/>
                  </a:schemeClr>
                </a:solidFill>
              </a:defRPr>
            </a:lvl7pPr>
            <a:lvl8pPr marL="8993444" indent="0">
              <a:buNone/>
              <a:defRPr sz="4496">
                <a:solidFill>
                  <a:schemeClr val="tx1">
                    <a:tint val="82000"/>
                  </a:schemeClr>
                </a:solidFill>
              </a:defRPr>
            </a:lvl8pPr>
            <a:lvl9pPr marL="10278222" indent="0">
              <a:buNone/>
              <a:defRPr sz="4496">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7653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66550"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008233"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58629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366054"/>
            <a:ext cx="22162175" cy="858977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69900" y="10894092"/>
            <a:ext cx="10870304"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4" name="Content Placeholder 3"/>
          <p:cNvSpPr>
            <a:spLocks noGrp="1"/>
          </p:cNvSpPr>
          <p:nvPr>
            <p:ph sz="half" idx="2"/>
          </p:nvPr>
        </p:nvSpPr>
        <p:spPr>
          <a:xfrm>
            <a:off x="1769900" y="16233118"/>
            <a:ext cx="10870304"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008234" y="10894092"/>
            <a:ext cx="10923839"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6" name="Content Placeholder 5"/>
          <p:cNvSpPr>
            <a:spLocks noGrp="1"/>
          </p:cNvSpPr>
          <p:nvPr>
            <p:ph sz="quarter" idx="4"/>
          </p:nvPr>
        </p:nvSpPr>
        <p:spPr>
          <a:xfrm>
            <a:off x="13008234" y="16233118"/>
            <a:ext cx="10923839"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2C5F05-16F5-48E8-AA58-3EC1F751A63C}" type="datetimeFigureOut">
              <a:rPr lang="en-US" smtClean="0"/>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284391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2C5F05-16F5-48E8-AA58-3EC1F751A63C}" type="datetimeFigureOut">
              <a:rPr lang="en-US" smtClean="0"/>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8117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C5F05-16F5-48E8-AA58-3EC1F751A63C}" type="datetimeFigureOut">
              <a:rPr lang="en-US" smtClean="0"/>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4864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Content Placeholder 2"/>
          <p:cNvSpPr>
            <a:spLocks noGrp="1"/>
          </p:cNvSpPr>
          <p:nvPr>
            <p:ph idx="1"/>
          </p:nvPr>
        </p:nvSpPr>
        <p:spPr>
          <a:xfrm>
            <a:off x="10923839" y="6398615"/>
            <a:ext cx="13008233" cy="31581541"/>
          </a:xfrm>
        </p:spPr>
        <p:txBody>
          <a:bodyPr/>
          <a:lstStyle>
            <a:lvl1pPr>
              <a:defRPr sz="8992"/>
            </a:lvl1pPr>
            <a:lvl2pPr>
              <a:defRPr sz="7868"/>
            </a:lvl2pPr>
            <a:lvl3pPr>
              <a:defRPr sz="6744"/>
            </a:lvl3pPr>
            <a:lvl4pPr>
              <a:defRPr sz="5620"/>
            </a:lvl4pPr>
            <a:lvl5pPr>
              <a:defRPr sz="5620"/>
            </a:lvl5pPr>
            <a:lvl6pPr>
              <a:defRPr sz="5620"/>
            </a:lvl6pPr>
            <a:lvl7pPr>
              <a:defRPr sz="5620"/>
            </a:lvl7pPr>
            <a:lvl8pPr>
              <a:defRPr sz="5620"/>
            </a:lvl8pPr>
            <a:lvl9pPr>
              <a:defRPr sz="5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3495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0923839" y="6398615"/>
            <a:ext cx="13008233" cy="31581541"/>
          </a:xfrm>
        </p:spPr>
        <p:txBody>
          <a:bodyPr anchor="t"/>
          <a:lstStyle>
            <a:lvl1pPr marL="0" indent="0">
              <a:buNone/>
              <a:defRPr sz="8992"/>
            </a:lvl1pPr>
            <a:lvl2pPr marL="1284778" indent="0">
              <a:buNone/>
              <a:defRPr sz="7868"/>
            </a:lvl2pPr>
            <a:lvl3pPr marL="2569555" indent="0">
              <a:buNone/>
              <a:defRPr sz="6744"/>
            </a:lvl3pPr>
            <a:lvl4pPr marL="3854333" indent="0">
              <a:buNone/>
              <a:defRPr sz="5620"/>
            </a:lvl4pPr>
            <a:lvl5pPr marL="5139111" indent="0">
              <a:buNone/>
              <a:defRPr sz="5620"/>
            </a:lvl5pPr>
            <a:lvl6pPr marL="6423889" indent="0">
              <a:buNone/>
              <a:defRPr sz="5620"/>
            </a:lvl6pPr>
            <a:lvl7pPr marL="7708666" indent="0">
              <a:buNone/>
              <a:defRPr sz="5620"/>
            </a:lvl7pPr>
            <a:lvl8pPr marL="8993444" indent="0">
              <a:buNone/>
              <a:defRPr sz="5620"/>
            </a:lvl8pPr>
            <a:lvl9pPr marL="10278222" indent="0">
              <a:buNone/>
              <a:defRPr sz="5620"/>
            </a:lvl9pPr>
          </a:lstStyle>
          <a:p>
            <a:r>
              <a:rPr lang="en-US"/>
              <a:t>Click icon to add picture</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343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9550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388182" y="2366044"/>
            <a:ext cx="5540544" cy="3766124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66552" y="2366044"/>
            <a:ext cx="16300440" cy="376612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06539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6550" y="2366054"/>
            <a:ext cx="22162175" cy="858977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66550" y="11830219"/>
            <a:ext cx="22162175" cy="281970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66550" y="41189746"/>
            <a:ext cx="5781437" cy="2366044"/>
          </a:xfrm>
          <a:prstGeom prst="rect">
            <a:avLst/>
          </a:prstGeom>
        </p:spPr>
        <p:txBody>
          <a:bodyPr vert="horz" lIns="91440" tIns="45720" rIns="91440" bIns="45720" rtlCol="0" anchor="ctr"/>
          <a:lstStyle>
            <a:lvl1pPr algn="l">
              <a:defRPr sz="3372">
                <a:solidFill>
                  <a:schemeClr val="tx1">
                    <a:tint val="82000"/>
                  </a:schemeClr>
                </a:solidFill>
              </a:defRPr>
            </a:lvl1pPr>
          </a:lstStyle>
          <a:p>
            <a:fld id="{6C2C5F05-16F5-48E8-AA58-3EC1F751A63C}" type="datetimeFigureOut">
              <a:rPr lang="en-US" smtClean="0"/>
              <a:t>8/26/2026</a:t>
            </a:fld>
            <a:endParaRPr lang="en-US"/>
          </a:p>
        </p:txBody>
      </p:sp>
      <p:sp>
        <p:nvSpPr>
          <p:cNvPr id="5" name="Footer Placeholder 4"/>
          <p:cNvSpPr>
            <a:spLocks noGrp="1"/>
          </p:cNvSpPr>
          <p:nvPr>
            <p:ph type="ftr" sz="quarter" idx="3"/>
          </p:nvPr>
        </p:nvSpPr>
        <p:spPr>
          <a:xfrm>
            <a:off x="8511560" y="41189746"/>
            <a:ext cx="8672155" cy="2366044"/>
          </a:xfrm>
          <a:prstGeom prst="rect">
            <a:avLst/>
          </a:prstGeom>
        </p:spPr>
        <p:txBody>
          <a:bodyPr vert="horz" lIns="91440" tIns="45720" rIns="91440" bIns="45720" rtlCol="0" anchor="ctr"/>
          <a:lstStyle>
            <a:lvl1pPr algn="ctr">
              <a:defRPr sz="337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8147288" y="41189746"/>
            <a:ext cx="5781437" cy="2366044"/>
          </a:xfrm>
          <a:prstGeom prst="rect">
            <a:avLst/>
          </a:prstGeom>
        </p:spPr>
        <p:txBody>
          <a:bodyPr vert="horz" lIns="91440" tIns="45720" rIns="91440" bIns="45720" rtlCol="0" anchor="ctr"/>
          <a:lstStyle>
            <a:lvl1pPr algn="r">
              <a:defRPr sz="3372">
                <a:solidFill>
                  <a:schemeClr val="tx1">
                    <a:tint val="82000"/>
                  </a:schemeClr>
                </a:solidFill>
              </a:defRPr>
            </a:lvl1pPr>
          </a:lstStyle>
          <a:p>
            <a:fld id="{B7E4AC09-BD85-4E8B-827A-627EFFF5D43F}" type="slidenum">
              <a:rPr lang="en-US" smtClean="0"/>
              <a:t>‹#›</a:t>
            </a:fld>
            <a:endParaRPr lang="en-US"/>
          </a:p>
        </p:txBody>
      </p:sp>
    </p:spTree>
    <p:extLst>
      <p:ext uri="{BB962C8B-B14F-4D97-AF65-F5344CB8AC3E}">
        <p14:creationId xmlns:p14="http://schemas.microsoft.com/office/powerpoint/2010/main" val="288702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69555" rtl="0" eaLnBrk="1" latinLnBrk="0" hangingPunct="1">
        <a:lnSpc>
          <a:spcPct val="90000"/>
        </a:lnSpc>
        <a:spcBef>
          <a:spcPct val="0"/>
        </a:spcBef>
        <a:buNone/>
        <a:defRPr sz="12364" kern="1200">
          <a:solidFill>
            <a:schemeClr val="tx1"/>
          </a:solidFill>
          <a:latin typeface="+mj-lt"/>
          <a:ea typeface="+mj-ea"/>
          <a:cs typeface="+mj-cs"/>
        </a:defRPr>
      </a:lvl1pPr>
    </p:titleStyle>
    <p:bodyStyle>
      <a:lvl1pPr marL="642389" indent="-642389" algn="l" defTabSz="2569555" rtl="0" eaLnBrk="1" latinLnBrk="0" hangingPunct="1">
        <a:lnSpc>
          <a:spcPct val="90000"/>
        </a:lnSpc>
        <a:spcBef>
          <a:spcPts val="2810"/>
        </a:spcBef>
        <a:buFont typeface="Arial" panose="020B0604020202020204" pitchFamily="34" charset="0"/>
        <a:buChar char="•"/>
        <a:defRPr sz="7868" kern="1200">
          <a:solidFill>
            <a:schemeClr val="tx1"/>
          </a:solidFill>
          <a:latin typeface="+mn-lt"/>
          <a:ea typeface="+mn-ea"/>
          <a:cs typeface="+mn-cs"/>
        </a:defRPr>
      </a:lvl1pPr>
      <a:lvl2pPr marL="1927167" indent="-642389" algn="l" defTabSz="2569555" rtl="0" eaLnBrk="1" latinLnBrk="0" hangingPunct="1">
        <a:lnSpc>
          <a:spcPct val="90000"/>
        </a:lnSpc>
        <a:spcBef>
          <a:spcPts val="1405"/>
        </a:spcBef>
        <a:buFont typeface="Arial" panose="020B0604020202020204" pitchFamily="34" charset="0"/>
        <a:buChar char="•"/>
        <a:defRPr sz="6744" kern="1200">
          <a:solidFill>
            <a:schemeClr val="tx1"/>
          </a:solidFill>
          <a:latin typeface="+mn-lt"/>
          <a:ea typeface="+mn-ea"/>
          <a:cs typeface="+mn-cs"/>
        </a:defRPr>
      </a:lvl2pPr>
      <a:lvl3pPr marL="3211944" indent="-642389" algn="l" defTabSz="2569555" rtl="0" eaLnBrk="1" latinLnBrk="0" hangingPunct="1">
        <a:lnSpc>
          <a:spcPct val="90000"/>
        </a:lnSpc>
        <a:spcBef>
          <a:spcPts val="1405"/>
        </a:spcBef>
        <a:buFont typeface="Arial" panose="020B0604020202020204" pitchFamily="34" charset="0"/>
        <a:buChar char="•"/>
        <a:defRPr sz="5620" kern="1200">
          <a:solidFill>
            <a:schemeClr val="tx1"/>
          </a:solidFill>
          <a:latin typeface="+mn-lt"/>
          <a:ea typeface="+mn-ea"/>
          <a:cs typeface="+mn-cs"/>
        </a:defRPr>
      </a:lvl3pPr>
      <a:lvl4pPr marL="4496722"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4pPr>
      <a:lvl5pPr marL="5781500"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5pPr>
      <a:lvl6pPr marL="7066277"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6pPr>
      <a:lvl7pPr marL="8351055"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7pPr>
      <a:lvl8pPr marL="9635833"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8pPr>
      <a:lvl9pPr marL="10920611"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9pPr>
    </p:bodyStyle>
    <p:otherStyle>
      <a:defPPr>
        <a:defRPr lang="en-US"/>
      </a:defPPr>
      <a:lvl1pPr marL="0" algn="l" defTabSz="2569555" rtl="0" eaLnBrk="1" latinLnBrk="0" hangingPunct="1">
        <a:defRPr sz="5058" kern="1200">
          <a:solidFill>
            <a:schemeClr val="tx1"/>
          </a:solidFill>
          <a:latin typeface="+mn-lt"/>
          <a:ea typeface="+mn-ea"/>
          <a:cs typeface="+mn-cs"/>
        </a:defRPr>
      </a:lvl1pPr>
      <a:lvl2pPr marL="1284778" algn="l" defTabSz="2569555" rtl="0" eaLnBrk="1" latinLnBrk="0" hangingPunct="1">
        <a:defRPr sz="5058" kern="1200">
          <a:solidFill>
            <a:schemeClr val="tx1"/>
          </a:solidFill>
          <a:latin typeface="+mn-lt"/>
          <a:ea typeface="+mn-ea"/>
          <a:cs typeface="+mn-cs"/>
        </a:defRPr>
      </a:lvl2pPr>
      <a:lvl3pPr marL="2569555" algn="l" defTabSz="2569555" rtl="0" eaLnBrk="1" latinLnBrk="0" hangingPunct="1">
        <a:defRPr sz="5058" kern="1200">
          <a:solidFill>
            <a:schemeClr val="tx1"/>
          </a:solidFill>
          <a:latin typeface="+mn-lt"/>
          <a:ea typeface="+mn-ea"/>
          <a:cs typeface="+mn-cs"/>
        </a:defRPr>
      </a:lvl3pPr>
      <a:lvl4pPr marL="3854333" algn="l" defTabSz="2569555" rtl="0" eaLnBrk="1" latinLnBrk="0" hangingPunct="1">
        <a:defRPr sz="5058" kern="1200">
          <a:solidFill>
            <a:schemeClr val="tx1"/>
          </a:solidFill>
          <a:latin typeface="+mn-lt"/>
          <a:ea typeface="+mn-ea"/>
          <a:cs typeface="+mn-cs"/>
        </a:defRPr>
      </a:lvl4pPr>
      <a:lvl5pPr marL="5139111" algn="l" defTabSz="2569555" rtl="0" eaLnBrk="1" latinLnBrk="0" hangingPunct="1">
        <a:defRPr sz="5058" kern="1200">
          <a:solidFill>
            <a:schemeClr val="tx1"/>
          </a:solidFill>
          <a:latin typeface="+mn-lt"/>
          <a:ea typeface="+mn-ea"/>
          <a:cs typeface="+mn-cs"/>
        </a:defRPr>
      </a:lvl5pPr>
      <a:lvl6pPr marL="6423889" algn="l" defTabSz="2569555" rtl="0" eaLnBrk="1" latinLnBrk="0" hangingPunct="1">
        <a:defRPr sz="5058" kern="1200">
          <a:solidFill>
            <a:schemeClr val="tx1"/>
          </a:solidFill>
          <a:latin typeface="+mn-lt"/>
          <a:ea typeface="+mn-ea"/>
          <a:cs typeface="+mn-cs"/>
        </a:defRPr>
      </a:lvl6pPr>
      <a:lvl7pPr marL="7708666" algn="l" defTabSz="2569555" rtl="0" eaLnBrk="1" latinLnBrk="0" hangingPunct="1">
        <a:defRPr sz="5058" kern="1200">
          <a:solidFill>
            <a:schemeClr val="tx1"/>
          </a:solidFill>
          <a:latin typeface="+mn-lt"/>
          <a:ea typeface="+mn-ea"/>
          <a:cs typeface="+mn-cs"/>
        </a:defRPr>
      </a:lvl7pPr>
      <a:lvl8pPr marL="8993444" algn="l" defTabSz="2569555" rtl="0" eaLnBrk="1" latinLnBrk="0" hangingPunct="1">
        <a:defRPr sz="5058" kern="1200">
          <a:solidFill>
            <a:schemeClr val="tx1"/>
          </a:solidFill>
          <a:latin typeface="+mn-lt"/>
          <a:ea typeface="+mn-ea"/>
          <a:cs typeface="+mn-cs"/>
        </a:defRPr>
      </a:lvl8pPr>
      <a:lvl9pPr marL="10278222" algn="l" defTabSz="2569555" rtl="0" eaLnBrk="1" latinLnBrk="0" hangingPunct="1">
        <a:defRPr sz="5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6AE4E3-F381-9A1D-00B8-FBDBE2F536D5}"/>
              </a:ext>
            </a:extLst>
          </p:cNvPr>
          <p:cNvSpPr txBox="1"/>
          <p:nvPr/>
        </p:nvSpPr>
        <p:spPr>
          <a:xfrm>
            <a:off x="5391908" y="628746"/>
            <a:ext cx="14180457" cy="1446550"/>
          </a:xfrm>
          <a:prstGeom prst="rect">
            <a:avLst/>
          </a:prstGeom>
          <a:noFill/>
        </p:spPr>
        <p:txBody>
          <a:bodyPr wrap="square" rtlCol="0">
            <a:spAutoFit/>
          </a:bodyPr>
          <a:lstStyle/>
          <a:p>
            <a:pPr algn="ctr" defTabSz="4029542">
              <a:spcBef>
                <a:spcPct val="20000"/>
              </a:spcBef>
              <a:defRPr/>
            </a:pPr>
            <a:r>
              <a:rPr lang="fa-IR" sz="4000" b="1" dirty="0">
                <a:latin typeface="Times New Roman" panose="02020603050405020304" pitchFamily="18" charset="0"/>
                <a:cs typeface="B Titr" panose="00000700000000000000" pitchFamily="2" charset="-78"/>
              </a:rPr>
              <a:t>این پوستر توسط گروه همایش پلاس توسعه یافته است.</a:t>
            </a:r>
            <a:endParaRPr lang="en-US" sz="4000" b="1" dirty="0">
              <a:latin typeface="Times New Roman" panose="02020603050405020304" pitchFamily="18" charset="0"/>
              <a:cs typeface="B Titr" panose="00000700000000000000" pitchFamily="2" charset="-78"/>
            </a:endParaRPr>
          </a:p>
          <a:p>
            <a:pPr algn="ctr" defTabSz="4029542">
              <a:spcBef>
                <a:spcPct val="20000"/>
              </a:spcBef>
              <a:defRPr/>
            </a:pPr>
            <a:r>
              <a:rPr lang="fa-IR" sz="4000" b="1" dirty="0">
                <a:latin typeface="Times New Roman" panose="02020603050405020304" pitchFamily="18" charset="0"/>
                <a:cs typeface="B Titr" panose="00000700000000000000" pitchFamily="2" charset="-78"/>
              </a:rPr>
              <a:t>عنوان پوستر خود را وارد کنید.</a:t>
            </a:r>
            <a:endParaRPr lang="en-US" sz="4000" b="1" dirty="0">
              <a:latin typeface="Times New Roman" panose="02020603050405020304" pitchFamily="18" charset="0"/>
              <a:cs typeface="B Titr" panose="00000700000000000000" pitchFamily="2" charset="-78"/>
            </a:endParaRPr>
          </a:p>
        </p:txBody>
      </p:sp>
      <p:sp>
        <p:nvSpPr>
          <p:cNvPr id="5" name="TextBox 4">
            <a:extLst>
              <a:ext uri="{FF2B5EF4-FFF2-40B4-BE49-F238E27FC236}">
                <a16:creationId xmlns:a16="http://schemas.microsoft.com/office/drawing/2014/main" id="{AB697D72-EC7C-3CFD-1E9B-51EA5EC601D4}"/>
              </a:ext>
            </a:extLst>
          </p:cNvPr>
          <p:cNvSpPr txBox="1"/>
          <p:nvPr/>
        </p:nvSpPr>
        <p:spPr>
          <a:xfrm>
            <a:off x="5002665" y="2576154"/>
            <a:ext cx="15689943" cy="1323439"/>
          </a:xfrm>
          <a:prstGeom prst="rect">
            <a:avLst/>
          </a:prstGeom>
          <a:noFill/>
        </p:spPr>
        <p:txBody>
          <a:bodyPr wrap="square" rtlCol="0">
            <a:spAutoFit/>
          </a:bodyPr>
          <a:lstStyle/>
          <a:p>
            <a:pPr algn="ctr"/>
            <a:r>
              <a:rPr lang="fa-IR" sz="3200" b="1" dirty="0">
                <a:latin typeface="Times New Roman" panose="02020603050405020304" pitchFamily="18" charset="0"/>
                <a:ea typeface="Open Sauce Bold"/>
                <a:cs typeface="B Titr" panose="00000700000000000000" pitchFamily="2" charset="-78"/>
                <a:sym typeface="Open Sauce Bold"/>
              </a:rPr>
              <a:t>نویسنده اول(1)، نویسنده دوم، نویسنده سوم، ...</a:t>
            </a:r>
            <a:endParaRPr lang="en-US" sz="2400" dirty="0">
              <a:latin typeface="Times New Roman" panose="02020603050405020304" pitchFamily="18" charset="0"/>
              <a:ea typeface="Open Sauce"/>
              <a:cs typeface="B Lotus" panose="00000400000000000000" pitchFamily="2" charset="-78"/>
              <a:sym typeface="Open Sauce"/>
            </a:endParaRPr>
          </a:p>
          <a:p>
            <a:pPr algn="ctr"/>
            <a:r>
              <a:rPr lang="fa-IR" sz="2400" b="1" dirty="0">
                <a:latin typeface="Times New Roman" panose="02020603050405020304" pitchFamily="18" charset="0"/>
                <a:ea typeface="Open Sauce Bold"/>
                <a:cs typeface="B Lotus" panose="00000400000000000000" pitchFamily="2" charset="-78"/>
                <a:sym typeface="Open Sauce Bold"/>
              </a:rPr>
              <a:t>(1) </a:t>
            </a:r>
            <a:r>
              <a:rPr lang="fa-IR" sz="2400" dirty="0">
                <a:latin typeface="Times New Roman" panose="02020603050405020304" pitchFamily="18" charset="0"/>
                <a:ea typeface="Open Sauce"/>
                <a:cs typeface="B Lotus" panose="00000400000000000000" pitchFamily="2" charset="-78"/>
                <a:sym typeface="Open Sauce"/>
              </a:rPr>
              <a:t>نام دانشگاه، سازمان و با ارگانی که از هرکدام از نویسندگان و یا پروژه حمایت می کند را وارد کنید.</a:t>
            </a:r>
            <a:endParaRPr lang="en-US" sz="2400" dirty="0">
              <a:latin typeface="Times New Roman" panose="02020603050405020304" pitchFamily="18" charset="0"/>
              <a:ea typeface="Open Sauce"/>
              <a:cs typeface="B Lotus" panose="00000400000000000000" pitchFamily="2" charset="-78"/>
              <a:sym typeface="Open Sauce"/>
            </a:endParaRPr>
          </a:p>
          <a:p>
            <a:pPr algn="ctr"/>
            <a:endParaRPr lang="en-US" sz="2400" dirty="0">
              <a:latin typeface="Times New Roman" panose="02020603050405020304" pitchFamily="18" charset="0"/>
              <a:cs typeface="B Lotus" panose="00000400000000000000" pitchFamily="2" charset="-78"/>
            </a:endParaRPr>
          </a:p>
        </p:txBody>
      </p:sp>
      <p:sp>
        <p:nvSpPr>
          <p:cNvPr id="7" name="Rounded Rectangle 9">
            <a:extLst>
              <a:ext uri="{FF2B5EF4-FFF2-40B4-BE49-F238E27FC236}">
                <a16:creationId xmlns:a16="http://schemas.microsoft.com/office/drawing/2014/main" id="{A879673D-93AB-0AF7-97C9-0CA462B445E4}"/>
              </a:ext>
            </a:extLst>
          </p:cNvPr>
          <p:cNvSpPr/>
          <p:nvPr/>
        </p:nvSpPr>
        <p:spPr>
          <a:xfrm>
            <a:off x="1554780" y="10563657"/>
            <a:ext cx="2329453" cy="2196148"/>
          </a:xfrm>
          <a:prstGeom prst="roundRect">
            <a:avLst/>
          </a:prstGeom>
          <a:solidFill>
            <a:schemeClr val="accent1"/>
          </a:solid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3200" dirty="0">
                <a:solidFill>
                  <a:schemeClr val="bg1"/>
                </a:solidFill>
                <a:cs typeface="+mj-cs"/>
              </a:rPr>
              <a:t>Author’s</a:t>
            </a:r>
            <a:r>
              <a:rPr lang="fa-IR" sz="3200" dirty="0">
                <a:solidFill>
                  <a:schemeClr val="bg1"/>
                </a:solidFill>
                <a:cs typeface="+mj-cs"/>
              </a:rPr>
              <a:t> </a:t>
            </a:r>
            <a:r>
              <a:rPr lang="en-US" sz="3200" dirty="0">
                <a:solidFill>
                  <a:schemeClr val="bg1"/>
                </a:solidFill>
                <a:cs typeface="+mj-cs"/>
              </a:rPr>
              <a:t>photo</a:t>
            </a:r>
          </a:p>
        </p:txBody>
      </p:sp>
      <p:sp>
        <p:nvSpPr>
          <p:cNvPr id="8" name="Rectangle: Rounded Corners 7">
            <a:extLst>
              <a:ext uri="{FF2B5EF4-FFF2-40B4-BE49-F238E27FC236}">
                <a16:creationId xmlns:a16="http://schemas.microsoft.com/office/drawing/2014/main" id="{CF76F826-CFEB-2DE9-9AB8-13F688C71C40}"/>
              </a:ext>
            </a:extLst>
          </p:cNvPr>
          <p:cNvSpPr/>
          <p:nvPr/>
        </p:nvSpPr>
        <p:spPr>
          <a:xfrm>
            <a:off x="6121037" y="10014193"/>
            <a:ext cx="18658113" cy="4513943"/>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endParaRPr lang="en-US" dirty="0">
              <a:solidFill>
                <a:schemeClr val="tx1"/>
              </a:solidFill>
            </a:endParaRPr>
          </a:p>
        </p:txBody>
      </p:sp>
      <p:sp>
        <p:nvSpPr>
          <p:cNvPr id="9" name="Rectangle: Rounded Corners 8">
            <a:extLst>
              <a:ext uri="{FF2B5EF4-FFF2-40B4-BE49-F238E27FC236}">
                <a16:creationId xmlns:a16="http://schemas.microsoft.com/office/drawing/2014/main" id="{46E65B7E-228C-7E17-9B1F-46A34EA06FAE}"/>
              </a:ext>
            </a:extLst>
          </p:cNvPr>
          <p:cNvSpPr/>
          <p:nvPr/>
        </p:nvSpPr>
        <p:spPr>
          <a:xfrm>
            <a:off x="21280142" y="9530110"/>
            <a:ext cx="2864303" cy="89988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a-IR" sz="4400" dirty="0">
                <a:latin typeface="Times New Roman" panose="02020603050405020304" pitchFamily="18" charset="0"/>
                <a:cs typeface="B Titr" panose="00000700000000000000" pitchFamily="2" charset="-78"/>
              </a:rPr>
              <a:t>چکیده</a:t>
            </a:r>
            <a:endParaRPr lang="en-US" sz="4400" dirty="0">
              <a:latin typeface="Times New Roman" panose="02020603050405020304" pitchFamily="18" charset="0"/>
              <a:cs typeface="B Titr" panose="00000700000000000000" pitchFamily="2" charset="-78"/>
            </a:endParaRPr>
          </a:p>
        </p:txBody>
      </p:sp>
      <p:pic>
        <p:nvPicPr>
          <p:cNvPr id="18" name="Picture 17">
            <a:extLst>
              <a:ext uri="{FF2B5EF4-FFF2-40B4-BE49-F238E27FC236}">
                <a16:creationId xmlns:a16="http://schemas.microsoft.com/office/drawing/2014/main" id="{F9053ADF-5AEA-FBAA-DF6C-482D086D2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3038" y="10260752"/>
            <a:ext cx="4880172" cy="3085166"/>
          </a:xfrm>
          <a:prstGeom prst="rect">
            <a:avLst/>
          </a:prstGeom>
        </p:spPr>
      </p:pic>
      <p:sp>
        <p:nvSpPr>
          <p:cNvPr id="25" name="Rectangle: Rounded Corners 24">
            <a:extLst>
              <a:ext uri="{FF2B5EF4-FFF2-40B4-BE49-F238E27FC236}">
                <a16:creationId xmlns:a16="http://schemas.microsoft.com/office/drawing/2014/main" id="{E78DE030-423C-E86A-9FD9-5FEB7700E379}"/>
              </a:ext>
            </a:extLst>
          </p:cNvPr>
          <p:cNvSpPr/>
          <p:nvPr/>
        </p:nvSpPr>
        <p:spPr>
          <a:xfrm>
            <a:off x="863601" y="15625482"/>
            <a:ext cx="11526837" cy="10312947"/>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221A0B2A-2073-455C-D819-F896F77ACA66}"/>
              </a:ext>
            </a:extLst>
          </p:cNvPr>
          <p:cNvSpPr/>
          <p:nvPr/>
        </p:nvSpPr>
        <p:spPr>
          <a:xfrm>
            <a:off x="863602" y="27011198"/>
            <a:ext cx="11526836" cy="1114260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E85AFF-7587-36DB-6344-56E4E6029A21}"/>
              </a:ext>
            </a:extLst>
          </p:cNvPr>
          <p:cNvSpPr/>
          <p:nvPr/>
        </p:nvSpPr>
        <p:spPr>
          <a:xfrm>
            <a:off x="13442791" y="15553946"/>
            <a:ext cx="11526837" cy="4950782"/>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FDF206B-9448-A353-558C-84BB0FB44BC9}"/>
              </a:ext>
            </a:extLst>
          </p:cNvPr>
          <p:cNvSpPr/>
          <p:nvPr/>
        </p:nvSpPr>
        <p:spPr>
          <a:xfrm>
            <a:off x="13442791" y="21204839"/>
            <a:ext cx="11526836" cy="22115324"/>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3C52E14E-3FD6-72DB-1122-D5E158169122}"/>
              </a:ext>
            </a:extLst>
          </p:cNvPr>
          <p:cNvSpPr/>
          <p:nvPr/>
        </p:nvSpPr>
        <p:spPr>
          <a:xfrm>
            <a:off x="1163704" y="38945308"/>
            <a:ext cx="11071770" cy="4374855"/>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AF036187-25E7-0CF7-59AD-4A71F0953645}"/>
              </a:ext>
            </a:extLst>
          </p:cNvPr>
          <p:cNvSpPr/>
          <p:nvPr/>
        </p:nvSpPr>
        <p:spPr>
          <a:xfrm>
            <a:off x="7374773" y="14974574"/>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یافته ها</a:t>
            </a:r>
            <a:endParaRPr lang="en-US" sz="4800" dirty="0">
              <a:cs typeface="B Titr" panose="00000700000000000000" pitchFamily="2" charset="-78"/>
            </a:endParaRPr>
          </a:p>
        </p:txBody>
      </p:sp>
      <p:sp>
        <p:nvSpPr>
          <p:cNvPr id="35" name="Rectangle: Rounded Corners 34">
            <a:extLst>
              <a:ext uri="{FF2B5EF4-FFF2-40B4-BE49-F238E27FC236}">
                <a16:creationId xmlns:a16="http://schemas.microsoft.com/office/drawing/2014/main" id="{73479B5F-8539-CF5B-3D7D-5A9BA7E02351}"/>
              </a:ext>
            </a:extLst>
          </p:cNvPr>
          <p:cNvSpPr/>
          <p:nvPr/>
        </p:nvSpPr>
        <p:spPr>
          <a:xfrm>
            <a:off x="5781997" y="26529735"/>
            <a:ext cx="5369689" cy="1237129"/>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بحث و نتیجه گیری</a:t>
            </a:r>
            <a:endParaRPr lang="en-US" sz="4800" dirty="0">
              <a:cs typeface="B Titr" panose="00000700000000000000" pitchFamily="2" charset="-78"/>
            </a:endParaRPr>
          </a:p>
        </p:txBody>
      </p:sp>
      <p:sp>
        <p:nvSpPr>
          <p:cNvPr id="38" name="Rectangle: Rounded Corners 37">
            <a:extLst>
              <a:ext uri="{FF2B5EF4-FFF2-40B4-BE49-F238E27FC236}">
                <a16:creationId xmlns:a16="http://schemas.microsoft.com/office/drawing/2014/main" id="{513E06CB-883F-A882-9A42-47C18E16BEAC}"/>
              </a:ext>
            </a:extLst>
          </p:cNvPr>
          <p:cNvSpPr/>
          <p:nvPr/>
        </p:nvSpPr>
        <p:spPr>
          <a:xfrm>
            <a:off x="20597773" y="15033329"/>
            <a:ext cx="377670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dirty="0">
                <a:latin typeface="Times New Roman" panose="02020603050405020304" pitchFamily="18" charset="0"/>
                <a:cs typeface="B Titr" panose="00000700000000000000" pitchFamily="2" charset="-78"/>
              </a:rPr>
              <a:t>مقدمه</a:t>
            </a:r>
            <a:endParaRPr lang="en-US" sz="4800" dirty="0">
              <a:latin typeface="Times New Roman" panose="02020603050405020304" pitchFamily="18" charset="0"/>
              <a:cs typeface="B Titr" panose="00000700000000000000" pitchFamily="2" charset="-78"/>
            </a:endParaRPr>
          </a:p>
        </p:txBody>
      </p:sp>
      <p:sp>
        <p:nvSpPr>
          <p:cNvPr id="40" name="Rectangle: Rounded Corners 39">
            <a:extLst>
              <a:ext uri="{FF2B5EF4-FFF2-40B4-BE49-F238E27FC236}">
                <a16:creationId xmlns:a16="http://schemas.microsoft.com/office/drawing/2014/main" id="{49CD7E03-681A-EAA7-B776-D33328DBD76D}"/>
              </a:ext>
            </a:extLst>
          </p:cNvPr>
          <p:cNvSpPr/>
          <p:nvPr/>
        </p:nvSpPr>
        <p:spPr>
          <a:xfrm>
            <a:off x="18224206" y="20766066"/>
            <a:ext cx="5920240"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مواد و روش انجام کار</a:t>
            </a:r>
            <a:endParaRPr lang="en-US" sz="4800" dirty="0">
              <a:cs typeface="B Titr" panose="00000700000000000000" pitchFamily="2" charset="-78"/>
            </a:endParaRPr>
          </a:p>
        </p:txBody>
      </p:sp>
      <p:sp>
        <p:nvSpPr>
          <p:cNvPr id="42" name="Rectangle: Rounded Corners 41">
            <a:extLst>
              <a:ext uri="{FF2B5EF4-FFF2-40B4-BE49-F238E27FC236}">
                <a16:creationId xmlns:a16="http://schemas.microsoft.com/office/drawing/2014/main" id="{18144E80-24DA-768B-2830-8B136FE7FA11}"/>
              </a:ext>
            </a:extLst>
          </p:cNvPr>
          <p:cNvSpPr/>
          <p:nvPr/>
        </p:nvSpPr>
        <p:spPr>
          <a:xfrm>
            <a:off x="8825023" y="38403943"/>
            <a:ext cx="2326452" cy="1183341"/>
          </a:xfrm>
          <a:prstGeom prst="round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Times New Roman Bold"/>
                <a:ea typeface="Times New Roman Bold"/>
                <a:cs typeface="B Titr" panose="00000700000000000000" pitchFamily="2" charset="-78"/>
                <a:sym typeface="Times New Roman Bold"/>
              </a:rPr>
              <a:t>منابع</a:t>
            </a:r>
            <a:endParaRPr lang="en-US" sz="4800" b="1" dirty="0">
              <a:solidFill>
                <a:schemeClr val="bg1"/>
              </a:solidFill>
              <a:latin typeface="Times New Roman Bold"/>
              <a:ea typeface="Times New Roman Bold"/>
              <a:cs typeface="B Titr" panose="00000700000000000000" pitchFamily="2" charset="-78"/>
              <a:sym typeface="Times New Roman Bold"/>
            </a:endParaRPr>
          </a:p>
        </p:txBody>
      </p:sp>
      <p:sp>
        <p:nvSpPr>
          <p:cNvPr id="43" name="TextBox 42">
            <a:extLst>
              <a:ext uri="{FF2B5EF4-FFF2-40B4-BE49-F238E27FC236}">
                <a16:creationId xmlns:a16="http://schemas.microsoft.com/office/drawing/2014/main" id="{09FC1913-469C-7538-9E68-E6B4376F65B0}"/>
              </a:ext>
            </a:extLst>
          </p:cNvPr>
          <p:cNvSpPr txBox="1"/>
          <p:nvPr/>
        </p:nvSpPr>
        <p:spPr>
          <a:xfrm>
            <a:off x="1375403" y="16639378"/>
            <a:ext cx="10539506" cy="3416320"/>
          </a:xfrm>
          <a:prstGeom prst="rect">
            <a:avLst/>
          </a:prstGeom>
          <a:noFill/>
        </p:spPr>
        <p:txBody>
          <a:bodyPr wrap="square" rtlCol="0">
            <a:spAutoFit/>
          </a:bodyPr>
          <a:lstStyle/>
          <a:p>
            <a:pPr algn="just" rtl="1"/>
            <a:r>
              <a:rPr lang="fa-IR" sz="3600" dirty="0">
                <a:solidFill>
                  <a:srgbClr val="000001"/>
                </a:solidFill>
                <a:latin typeface="Times New Roman"/>
                <a:cs typeface="B Lotus" panose="00000400000000000000" pitchFamily="2" charset="-78"/>
              </a:rPr>
              <a:t>این</a:t>
            </a:r>
            <a:r>
              <a:rPr lang="ar-DZ" sz="3600" dirty="0">
                <a:solidFill>
                  <a:srgbClr val="000001"/>
                </a:solidFill>
                <a:latin typeface="Times New Roman"/>
                <a:cs typeface="B Lotus" panose="00000400000000000000" pitchFamily="2" charset="-78"/>
              </a:rPr>
              <a:t> بخش یکی از طولانی ترین بخش هاست زیرا بر اساس اطلاعاتی است که هدف و پایان نامه را پشتیبانی می کند. می توانید تجزیه و تحلیل را به مهم ترین قسمت ها کاهش دهید. از </a:t>
            </a:r>
            <a:r>
              <a:rPr lang="fa-IR" sz="3600" dirty="0">
                <a:solidFill>
                  <a:srgbClr val="000001"/>
                </a:solidFill>
                <a:latin typeface="Times New Roman"/>
                <a:cs typeface="B Lotus" panose="00000400000000000000" pitchFamily="2" charset="-78"/>
              </a:rPr>
              <a:t>رنگ ها و نمادها</a:t>
            </a:r>
            <a:r>
              <a:rPr lang="ar-DZ" sz="3600" dirty="0">
                <a:solidFill>
                  <a:srgbClr val="000001"/>
                </a:solidFill>
                <a:latin typeface="Times New Roman"/>
                <a:cs typeface="B Lotus" panose="00000400000000000000" pitchFamily="2" charset="-78"/>
              </a:rPr>
              <a:t> برای تاکید بر </a:t>
            </a:r>
            <a:r>
              <a:rPr lang="fa-IR" sz="3600" dirty="0">
                <a:solidFill>
                  <a:srgbClr val="000001"/>
                </a:solidFill>
                <a:latin typeface="Times New Roman"/>
                <a:cs typeface="B Lotus" panose="00000400000000000000" pitchFamily="2" charset="-78"/>
              </a:rPr>
              <a:t>مهمترین قسمت ها</a:t>
            </a:r>
            <a:r>
              <a:rPr lang="ar-DZ" sz="3600" dirty="0">
                <a:solidFill>
                  <a:srgbClr val="000001"/>
                </a:solidFill>
                <a:latin typeface="Times New Roman"/>
                <a:cs typeface="B Lotus" panose="00000400000000000000" pitchFamily="2" charset="-78"/>
              </a:rPr>
              <a:t> استفاده کنید. </a:t>
            </a:r>
            <a:r>
              <a:rPr lang="fa-IR" sz="3600" dirty="0">
                <a:solidFill>
                  <a:srgbClr val="000001"/>
                </a:solidFill>
                <a:latin typeface="Times New Roman"/>
                <a:cs typeface="B Lotus" panose="00000400000000000000" pitchFamily="2" charset="-78"/>
              </a:rPr>
              <a:t>این بخش </a:t>
            </a:r>
            <a:r>
              <a:rPr lang="ar-DZ" sz="3600" dirty="0">
                <a:solidFill>
                  <a:srgbClr val="000001"/>
                </a:solidFill>
                <a:latin typeface="Times New Roman"/>
                <a:cs typeface="B Lotus" panose="00000400000000000000" pitchFamily="2" charset="-78"/>
              </a:rPr>
              <a:t>شامل نمودارهای کلیدی، جداول، تصاویر، ... </a:t>
            </a:r>
            <a:r>
              <a:rPr lang="fa-IR" sz="3600" dirty="0">
                <a:solidFill>
                  <a:srgbClr val="000001"/>
                </a:solidFill>
                <a:latin typeface="Times New Roman"/>
                <a:cs typeface="B Lotus" panose="00000400000000000000" pitchFamily="2" charset="-78"/>
              </a:rPr>
              <a:t>است </a:t>
            </a:r>
            <a:r>
              <a:rPr lang="ar-DZ" sz="3600" dirty="0">
                <a:solidFill>
                  <a:srgbClr val="000001"/>
                </a:solidFill>
                <a:latin typeface="Times New Roman"/>
                <a:cs typeface="B Lotus" panose="00000400000000000000" pitchFamily="2" charset="-78"/>
              </a:rPr>
              <a:t>که تجزیه و تحلیل بصری داده ها را نشان می دهد. </a:t>
            </a:r>
            <a:endParaRPr lang="en-US" sz="3600" dirty="0">
              <a:solidFill>
                <a:srgbClr val="000001"/>
              </a:solidFill>
              <a:latin typeface="Times New Roman"/>
              <a:cs typeface="B Lotus" panose="00000400000000000000" pitchFamily="2" charset="-78"/>
            </a:endParaRPr>
          </a:p>
        </p:txBody>
      </p:sp>
      <p:sp>
        <p:nvSpPr>
          <p:cNvPr id="44" name="TextBox 43">
            <a:extLst>
              <a:ext uri="{FF2B5EF4-FFF2-40B4-BE49-F238E27FC236}">
                <a16:creationId xmlns:a16="http://schemas.microsoft.com/office/drawing/2014/main" id="{2A1EE310-9B21-D379-B75C-003B21FD43E9}"/>
              </a:ext>
            </a:extLst>
          </p:cNvPr>
          <p:cNvSpPr txBox="1"/>
          <p:nvPr/>
        </p:nvSpPr>
        <p:spPr>
          <a:xfrm>
            <a:off x="1175166" y="28576556"/>
            <a:ext cx="10779352" cy="1754326"/>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د</a:t>
            </a:r>
            <a:r>
              <a:rPr lang="ar-DZ" sz="3600" dirty="0">
                <a:solidFill>
                  <a:srgbClr val="000001"/>
                </a:solidFill>
                <a:latin typeface="Times New Roman"/>
                <a:ea typeface="Times New Roman"/>
                <a:cs typeface="B Lotus" panose="00000400000000000000" pitchFamily="2" charset="-78"/>
                <a:sym typeface="Times New Roman"/>
              </a:rPr>
              <a:t>و تا سه </a:t>
            </a:r>
            <a:r>
              <a:rPr lang="fa-IR" sz="3600" dirty="0">
                <a:solidFill>
                  <a:srgbClr val="000001"/>
                </a:solidFill>
                <a:latin typeface="Times New Roman"/>
                <a:ea typeface="Times New Roman"/>
                <a:cs typeface="B Lotus" panose="00000400000000000000" pitchFamily="2" charset="-78"/>
                <a:sym typeface="Times New Roman"/>
              </a:rPr>
              <a:t>نتیجه گیری</a:t>
            </a:r>
            <a:r>
              <a:rPr lang="ar-DZ" sz="3600" dirty="0">
                <a:solidFill>
                  <a:srgbClr val="000001"/>
                </a:solidFill>
                <a:latin typeface="Times New Roman"/>
                <a:ea typeface="Times New Roman"/>
                <a:cs typeface="B Lotus" panose="00000400000000000000" pitchFamily="2" charset="-78"/>
                <a:sym typeface="Times New Roman"/>
              </a:rPr>
              <a:t> کلیدی را ارائه دهید. همچنین می توانید توضیح یا روایت مختصری به این موارد اضافه کنید.</a:t>
            </a:r>
            <a:r>
              <a:rPr lang="fa-IR" sz="3600" dirty="0">
                <a:solidFill>
                  <a:srgbClr val="000001"/>
                </a:solidFill>
                <a:latin typeface="Times New Roman"/>
                <a:ea typeface="Times New Roman"/>
                <a:cs typeface="B Lotus" panose="00000400000000000000" pitchFamily="2" charset="-78"/>
                <a:sym typeface="Times New Roman"/>
              </a:rPr>
              <a:t> </a:t>
            </a:r>
            <a:r>
              <a:rPr lang="ar-DZ" sz="3600" dirty="0">
                <a:solidFill>
                  <a:srgbClr val="000001"/>
                </a:solidFill>
                <a:latin typeface="Times New Roman"/>
                <a:ea typeface="Times New Roman"/>
                <a:cs typeface="B Lotus" panose="00000400000000000000" pitchFamily="2" charset="-78"/>
                <a:sym typeface="Times New Roman"/>
              </a:rPr>
              <a:t>این </a:t>
            </a:r>
            <a:r>
              <a:rPr lang="fa-IR" sz="3600" dirty="0">
                <a:solidFill>
                  <a:srgbClr val="000001"/>
                </a:solidFill>
                <a:latin typeface="Times New Roman"/>
                <a:ea typeface="Times New Roman"/>
                <a:cs typeface="B Lotus" panose="00000400000000000000" pitchFamily="2" charset="-78"/>
                <a:sym typeface="Times New Roman"/>
              </a:rPr>
              <a:t>نتیجه گیری ها </a:t>
            </a:r>
            <a:r>
              <a:rPr lang="ar-DZ" sz="3600" dirty="0">
                <a:solidFill>
                  <a:srgbClr val="000001"/>
                </a:solidFill>
                <a:latin typeface="Times New Roman"/>
                <a:ea typeface="Times New Roman"/>
                <a:cs typeface="B Lotus" panose="00000400000000000000" pitchFamily="2" charset="-78"/>
                <a:sym typeface="Times New Roman"/>
              </a:rPr>
              <a:t>می‌توانند موارد قابل اجرا</a:t>
            </a:r>
            <a:r>
              <a:rPr lang="fa-IR" sz="3600" dirty="0">
                <a:solidFill>
                  <a:srgbClr val="000001"/>
                </a:solidFill>
                <a:latin typeface="Times New Roman"/>
                <a:ea typeface="Times New Roman"/>
                <a:cs typeface="B Lotus" panose="00000400000000000000" pitchFamily="2" charset="-78"/>
                <a:sym typeface="Times New Roman"/>
              </a:rPr>
              <a:t>یی</a:t>
            </a:r>
            <a:r>
              <a:rPr lang="ar-DZ" sz="3600" dirty="0">
                <a:solidFill>
                  <a:srgbClr val="000001"/>
                </a:solidFill>
                <a:latin typeface="Times New Roman"/>
                <a:ea typeface="Times New Roman"/>
                <a:cs typeface="B Lotus" panose="00000400000000000000" pitchFamily="2" charset="-78"/>
                <a:sym typeface="Times New Roman"/>
              </a:rPr>
              <a:t> باشند که منجر به اجرا یا مطالعه بیشتر شوند.</a:t>
            </a:r>
            <a:endParaRPr lang="en-US" sz="3600" dirty="0">
              <a:solidFill>
                <a:srgbClr val="000001"/>
              </a:solidFill>
              <a:latin typeface="Times New Roman"/>
              <a:ea typeface="Times New Roman"/>
              <a:cs typeface="B Lotus" panose="00000400000000000000" pitchFamily="2" charset="-78"/>
              <a:sym typeface="Times New Roman"/>
            </a:endParaRPr>
          </a:p>
        </p:txBody>
      </p:sp>
      <p:pic>
        <p:nvPicPr>
          <p:cNvPr id="46" name="Picture 45">
            <a:extLst>
              <a:ext uri="{FF2B5EF4-FFF2-40B4-BE49-F238E27FC236}">
                <a16:creationId xmlns:a16="http://schemas.microsoft.com/office/drawing/2014/main" id="{B2AE5258-EABC-EB28-6836-A4604B4C6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09955" y="23278039"/>
            <a:ext cx="5468156" cy="70977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 name="TextBox 46">
            <a:extLst>
              <a:ext uri="{FF2B5EF4-FFF2-40B4-BE49-F238E27FC236}">
                <a16:creationId xmlns:a16="http://schemas.microsoft.com/office/drawing/2014/main" id="{DCFEB30E-78DD-2962-0CA5-33ED2095B128}"/>
              </a:ext>
            </a:extLst>
          </p:cNvPr>
          <p:cNvSpPr txBox="1"/>
          <p:nvPr/>
        </p:nvSpPr>
        <p:spPr>
          <a:xfrm>
            <a:off x="14098789" y="28225173"/>
            <a:ext cx="10382410" cy="1754326"/>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ن</a:t>
            </a:r>
            <a:r>
              <a:rPr lang="ar-DZ" sz="3600" dirty="0">
                <a:solidFill>
                  <a:srgbClr val="000001"/>
                </a:solidFill>
                <a:latin typeface="Times New Roman"/>
                <a:ea typeface="Times New Roman"/>
                <a:cs typeface="B Lotus" panose="00000400000000000000" pitchFamily="2" charset="-78"/>
                <a:sym typeface="Times New Roman"/>
              </a:rPr>
              <a:t>حوه انجام تحقیقات خود را شرح دهید. استراتژی تیم چیست؟ از چه روش ها و موادی استفاده شد؟ آیا تکنولوژی خاصی به کار رفته بود؟ اطلاعات، نمودارها و تصاویر خود را به این بخش اضافه کنید.</a:t>
            </a:r>
            <a:endParaRPr lang="en-US" sz="3600" dirty="0">
              <a:solidFill>
                <a:srgbClr val="000001"/>
              </a:solidFill>
              <a:latin typeface="Times New Roman"/>
              <a:cs typeface="B Lotus" panose="00000400000000000000" pitchFamily="2" charset="-78"/>
            </a:endParaRPr>
          </a:p>
        </p:txBody>
      </p:sp>
      <p:pic>
        <p:nvPicPr>
          <p:cNvPr id="49" name="Picture 48">
            <a:extLst>
              <a:ext uri="{FF2B5EF4-FFF2-40B4-BE49-F238E27FC236}">
                <a16:creationId xmlns:a16="http://schemas.microsoft.com/office/drawing/2014/main" id="{8F0F4A2D-1F84-A40D-E500-4A00A96CF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2617" y="31357449"/>
            <a:ext cx="4408010" cy="4408010"/>
          </a:xfrm>
          <a:prstGeom prst="rect">
            <a:avLst/>
          </a:prstGeom>
        </p:spPr>
      </p:pic>
      <p:pic>
        <p:nvPicPr>
          <p:cNvPr id="51" name="Picture 50">
            <a:extLst>
              <a:ext uri="{FF2B5EF4-FFF2-40B4-BE49-F238E27FC236}">
                <a16:creationId xmlns:a16="http://schemas.microsoft.com/office/drawing/2014/main" id="{5F5C34D3-053B-F965-0E61-08DEDEC6E4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44285" y="31658517"/>
            <a:ext cx="3652094" cy="4239532"/>
          </a:xfrm>
          <a:prstGeom prst="rect">
            <a:avLst/>
          </a:prstGeom>
        </p:spPr>
      </p:pic>
      <p:sp>
        <p:nvSpPr>
          <p:cNvPr id="52" name="TextBox 51">
            <a:extLst>
              <a:ext uri="{FF2B5EF4-FFF2-40B4-BE49-F238E27FC236}">
                <a16:creationId xmlns:a16="http://schemas.microsoft.com/office/drawing/2014/main" id="{4D02F39F-C5EE-A2F0-8E54-82EA170E80D5}"/>
              </a:ext>
            </a:extLst>
          </p:cNvPr>
          <p:cNvSpPr txBox="1"/>
          <p:nvPr/>
        </p:nvSpPr>
        <p:spPr>
          <a:xfrm>
            <a:off x="14860026" y="36904043"/>
            <a:ext cx="10382410" cy="630942"/>
          </a:xfrm>
          <a:prstGeom prst="rect">
            <a:avLst/>
          </a:prstGeom>
          <a:noFill/>
        </p:spPr>
        <p:txBody>
          <a:bodyPr wrap="square" rtlCol="0">
            <a:spAutoFit/>
          </a:bodyPr>
          <a:lstStyle/>
          <a:p>
            <a:pPr algn="ctr">
              <a:lnSpc>
                <a:spcPts val="4200"/>
              </a:lnSpc>
            </a:pPr>
            <a:r>
              <a:rPr lang="fa-IR" sz="3200" dirty="0">
                <a:solidFill>
                  <a:srgbClr val="000001"/>
                </a:solidFill>
                <a:latin typeface="Times New Roman" panose="02020603050405020304" pitchFamily="18" charset="0"/>
                <a:ea typeface="Open Sauce"/>
                <a:cs typeface="B Lotus" panose="00000400000000000000" pitchFamily="2" charset="-78"/>
                <a:sym typeface="Open Sauce"/>
              </a:rPr>
              <a:t>ت</a:t>
            </a:r>
            <a:r>
              <a:rPr lang="ar-DZ" sz="3200" dirty="0">
                <a:solidFill>
                  <a:srgbClr val="000001"/>
                </a:solidFill>
                <a:latin typeface="Times New Roman" panose="02020603050405020304" pitchFamily="18" charset="0"/>
                <a:ea typeface="Open Sauce"/>
                <a:cs typeface="B Lotus" panose="00000400000000000000" pitchFamily="2" charset="-78"/>
                <a:sym typeface="Open Sauce"/>
              </a:rPr>
              <a:t>صاویر کمک بسیار خوبی برای کمک به پوستر تحقیقاتی شما هستند.</a:t>
            </a:r>
            <a:endParaRPr lang="en-US" sz="32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53" name="TextBox 52">
            <a:extLst>
              <a:ext uri="{FF2B5EF4-FFF2-40B4-BE49-F238E27FC236}">
                <a16:creationId xmlns:a16="http://schemas.microsoft.com/office/drawing/2014/main" id="{FD8204D7-55D8-86B7-7B83-A7B3BE60B9F8}"/>
              </a:ext>
            </a:extLst>
          </p:cNvPr>
          <p:cNvSpPr txBox="1"/>
          <p:nvPr/>
        </p:nvSpPr>
        <p:spPr>
          <a:xfrm>
            <a:off x="14098789" y="38403943"/>
            <a:ext cx="10382410" cy="3416320"/>
          </a:xfrm>
          <a:prstGeom prst="rect">
            <a:avLst/>
          </a:prstGeom>
          <a:noFill/>
        </p:spPr>
        <p:txBody>
          <a:bodyPr wrap="square" rtlCol="0">
            <a:spAutoFit/>
          </a:bodyPr>
          <a:lstStyle/>
          <a:p>
            <a:pPr algn="justLow" rtl="1">
              <a:defRPr/>
            </a:pPr>
            <a:r>
              <a:rPr lang="fa-IR" sz="3600" b="1" dirty="0">
                <a:solidFill>
                  <a:srgbClr val="C00000"/>
                </a:solidFill>
                <a:cs typeface="B Lotus" panose="00000400000000000000" pitchFamily="2" charset="-78"/>
              </a:rPr>
              <a:t>راهنما:</a:t>
            </a:r>
            <a:endParaRPr lang="en-US" sz="3600" b="1" dirty="0">
              <a:solidFill>
                <a:srgbClr val="C00000"/>
              </a:solidFill>
              <a:cs typeface="B Lotus" panose="00000400000000000000" pitchFamily="2" charset="-78"/>
            </a:endParaRPr>
          </a:p>
          <a:p>
            <a:pPr marL="685800" indent="-685800" algn="justLow" rtl="1">
              <a:buFont typeface="Arial" panose="020B0604020202020204" pitchFamily="34" charset="0"/>
              <a:buChar char="•"/>
              <a:defRPr/>
            </a:pPr>
            <a:r>
              <a:rPr lang="fa-IR" sz="3600" b="1" dirty="0">
                <a:cs typeface="B Lotus" panose="00000400000000000000" pitchFamily="2" charset="-78"/>
              </a:rPr>
              <a:t>حداقل فونت: 40</a:t>
            </a:r>
            <a:endParaRPr lang="en-US" sz="3600" dirty="0">
              <a:cs typeface="B Lotus" panose="00000400000000000000" pitchFamily="2" charset="-78"/>
            </a:endParaRPr>
          </a:p>
          <a:p>
            <a:pPr marL="685800" indent="-685800" algn="justLow" rtl="1">
              <a:buFont typeface="Arial" panose="020B0604020202020204" pitchFamily="34" charset="0"/>
              <a:buChar char="•"/>
              <a:defRPr/>
            </a:pPr>
            <a:r>
              <a:rPr lang="fa-IR" sz="3600" b="1" dirty="0">
                <a:cs typeface="B Lotus" panose="00000400000000000000" pitchFamily="2" charset="-78"/>
              </a:rPr>
              <a:t>بهترین فونت: بالای 44</a:t>
            </a:r>
            <a:endParaRPr lang="en-US" sz="3600" dirty="0">
              <a:cs typeface="B Lotus" panose="00000400000000000000" pitchFamily="2" charset="-78"/>
            </a:endParaRPr>
          </a:p>
          <a:p>
            <a:pPr algn="justLow" rtl="1">
              <a:defRPr/>
            </a:pPr>
            <a:r>
              <a:rPr lang="fa-IR" sz="3600" dirty="0">
                <a:solidFill>
                  <a:srgbClr val="00B050"/>
                </a:solidFill>
                <a:cs typeface="B Lotus" panose="00000400000000000000" pitchFamily="2" charset="-78"/>
              </a:rPr>
              <a:t>اگر میخواهید پوستر حرفه ای تری داشته باشید، به جای متن بیشتر از تصاویر، نمودر ها و رنگ ها استفاده کنید.</a:t>
            </a:r>
          </a:p>
          <a:p>
            <a:pPr algn="just" rtl="1">
              <a:defRPr/>
            </a:pPr>
            <a:r>
              <a:rPr lang="fa-IR" sz="3600" dirty="0">
                <a:solidFill>
                  <a:srgbClr val="00B050"/>
                </a:solidFill>
                <a:cs typeface="B Lotus" panose="00000400000000000000" pitchFamily="2" charset="-78"/>
              </a:rPr>
              <a:t>این بستگی به خلاقیت شما دارد!</a:t>
            </a:r>
            <a:endParaRPr lang="fa-IR" sz="3600" dirty="0">
              <a:cs typeface="B Lotus" panose="00000400000000000000" pitchFamily="2" charset="-78"/>
            </a:endParaRPr>
          </a:p>
        </p:txBody>
      </p:sp>
      <p:sp>
        <p:nvSpPr>
          <p:cNvPr id="54" name="TextBox 53">
            <a:extLst>
              <a:ext uri="{FF2B5EF4-FFF2-40B4-BE49-F238E27FC236}">
                <a16:creationId xmlns:a16="http://schemas.microsoft.com/office/drawing/2014/main" id="{CDB4CF31-0EDF-6E64-8F0C-4360401245A2}"/>
              </a:ext>
            </a:extLst>
          </p:cNvPr>
          <p:cNvSpPr txBox="1"/>
          <p:nvPr/>
        </p:nvSpPr>
        <p:spPr>
          <a:xfrm>
            <a:off x="13897857" y="16636412"/>
            <a:ext cx="10583342" cy="2862322"/>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ا</a:t>
            </a:r>
            <a:r>
              <a:rPr lang="ar-DZ" sz="3600" dirty="0">
                <a:solidFill>
                  <a:srgbClr val="000001"/>
                </a:solidFill>
                <a:latin typeface="Times New Roman"/>
                <a:ea typeface="Times New Roman"/>
                <a:cs typeface="B Lotus" panose="00000400000000000000" pitchFamily="2" charset="-78"/>
                <a:sym typeface="Times New Roman"/>
              </a:rPr>
              <a:t>ین بخش به بررسی کلی تحقیق می پردازد. با </a:t>
            </a:r>
            <a:r>
              <a:rPr lang="fa-IR" sz="3600" dirty="0">
                <a:solidFill>
                  <a:srgbClr val="000001"/>
                </a:solidFill>
                <a:latin typeface="Times New Roman"/>
                <a:ea typeface="Times New Roman"/>
                <a:cs typeface="B Lotus" panose="00000400000000000000" pitchFamily="2" charset="-78"/>
                <a:sym typeface="Times New Roman"/>
              </a:rPr>
              <a:t>کارهای انجام شده در این زمینه </a:t>
            </a:r>
            <a:r>
              <a:rPr lang="ar-DZ" sz="3600" dirty="0">
                <a:solidFill>
                  <a:srgbClr val="000001"/>
                </a:solidFill>
                <a:latin typeface="Times New Roman"/>
                <a:ea typeface="Times New Roman"/>
                <a:cs typeface="B Lotus" panose="00000400000000000000" pitchFamily="2" charset="-78"/>
                <a:sym typeface="Times New Roman"/>
              </a:rPr>
              <a:t>شروع کنید: چه چیزی را مطالعه می کنید و چرا؟ اهمیت تحقیق برای حوزه یا صنعت خاص چیست و چه کمکی به </a:t>
            </a:r>
            <a:r>
              <a:rPr lang="fa-IR" sz="3600" dirty="0">
                <a:solidFill>
                  <a:srgbClr val="000001"/>
                </a:solidFill>
                <a:latin typeface="Times New Roman"/>
                <a:ea typeface="Times New Roman"/>
                <a:cs typeface="B Lotus" panose="00000400000000000000" pitchFamily="2" charset="-78"/>
                <a:sym typeface="Times New Roman"/>
              </a:rPr>
              <a:t>وضعیت</a:t>
            </a:r>
            <a:r>
              <a:rPr lang="ar-DZ" sz="3600" dirty="0">
                <a:solidFill>
                  <a:srgbClr val="000001"/>
                </a:solidFill>
                <a:latin typeface="Times New Roman"/>
                <a:ea typeface="Times New Roman"/>
                <a:cs typeface="B Lotus" panose="00000400000000000000" pitchFamily="2" charset="-78"/>
                <a:sym typeface="Times New Roman"/>
              </a:rPr>
              <a:t> موجود می‌کند؟ مراقب فضای پوستر باشید. اطلاعات مهم را درج کنید، اما تا حد امکان صریح باشید. اطلاعات، نمودار و تصویر خود را به این بخش اضافه کنید.</a:t>
            </a:r>
            <a:endParaRPr lang="en-US" sz="3600" dirty="0">
              <a:solidFill>
                <a:srgbClr val="000001"/>
              </a:solidFill>
              <a:latin typeface="Times New Roman"/>
              <a:ea typeface="Times New Roman"/>
              <a:cs typeface="B Lotus" panose="00000400000000000000" pitchFamily="2" charset="-78"/>
              <a:sym typeface="Times New Roman"/>
            </a:endParaRPr>
          </a:p>
        </p:txBody>
      </p:sp>
      <p:pic>
        <p:nvPicPr>
          <p:cNvPr id="56" name="Picture 55">
            <a:extLst>
              <a:ext uri="{FF2B5EF4-FFF2-40B4-BE49-F238E27FC236}">
                <a16:creationId xmlns:a16="http://schemas.microsoft.com/office/drawing/2014/main" id="{40623017-6B8C-82F3-94E6-A539F9C1F9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3442" y="19594674"/>
            <a:ext cx="6677127" cy="4907735"/>
          </a:xfrm>
          <a:prstGeom prst="rect">
            <a:avLst/>
          </a:prstGeom>
        </p:spPr>
      </p:pic>
      <p:sp>
        <p:nvSpPr>
          <p:cNvPr id="58" name="TextBox 57">
            <a:extLst>
              <a:ext uri="{FF2B5EF4-FFF2-40B4-BE49-F238E27FC236}">
                <a16:creationId xmlns:a16="http://schemas.microsoft.com/office/drawing/2014/main" id="{61628EDB-04BB-B1B4-0D80-BEE47AD8E9E1}"/>
              </a:ext>
            </a:extLst>
          </p:cNvPr>
          <p:cNvSpPr txBox="1"/>
          <p:nvPr/>
        </p:nvSpPr>
        <p:spPr>
          <a:xfrm>
            <a:off x="14167984" y="22408624"/>
            <a:ext cx="10097880" cy="646331"/>
          </a:xfrm>
          <a:prstGeom prst="rect">
            <a:avLst/>
          </a:prstGeom>
          <a:noFill/>
        </p:spPr>
        <p:txBody>
          <a:bodyPr wrap="square" rtlCol="0">
            <a:spAutoFit/>
          </a:bodyPr>
          <a:lstStyle/>
          <a:p>
            <a:pPr algn="r" rtl="1"/>
            <a:r>
              <a:rPr lang="ar-DZ" sz="3600" dirty="0">
                <a:solidFill>
                  <a:srgbClr val="000001"/>
                </a:solidFill>
                <a:latin typeface="Times New Roman"/>
                <a:ea typeface="Times New Roman"/>
                <a:cs typeface="B Lotus" panose="00000400000000000000" pitchFamily="2" charset="-78"/>
                <a:sym typeface="Times New Roman"/>
              </a:rPr>
              <a:t>اطلاعات، نمودار و تصویر خود را به این بخش اضافه کنید.</a:t>
            </a:r>
            <a:endParaRPr lang="en-US" sz="3600" dirty="0">
              <a:latin typeface="Times New Roman" panose="02020603050405020304" pitchFamily="18" charset="0"/>
              <a:ea typeface="Open Sans" panose="020B0606030504020204" pitchFamily="34" charset="0"/>
              <a:cs typeface="Times New Roman" panose="02020603050405020304" pitchFamily="18" charset="0"/>
            </a:endParaRPr>
          </a:p>
        </p:txBody>
      </p:sp>
      <p:pic>
        <p:nvPicPr>
          <p:cNvPr id="60" name="Picture 59">
            <a:extLst>
              <a:ext uri="{FF2B5EF4-FFF2-40B4-BE49-F238E27FC236}">
                <a16:creationId xmlns:a16="http://schemas.microsoft.com/office/drawing/2014/main" id="{D40E2E79-8CFD-2B57-1EC8-A1CC71C784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1564" y="30375808"/>
            <a:ext cx="6136049" cy="6078298"/>
          </a:xfrm>
          <a:prstGeom prst="rect">
            <a:avLst/>
          </a:prstGeom>
        </p:spPr>
      </p:pic>
      <p:sp>
        <p:nvSpPr>
          <p:cNvPr id="61" name="TextBox 60">
            <a:extLst>
              <a:ext uri="{FF2B5EF4-FFF2-40B4-BE49-F238E27FC236}">
                <a16:creationId xmlns:a16="http://schemas.microsoft.com/office/drawing/2014/main" id="{08828A86-41C6-83B1-15AB-89BC901B90C8}"/>
              </a:ext>
            </a:extLst>
          </p:cNvPr>
          <p:cNvSpPr txBox="1"/>
          <p:nvPr/>
        </p:nvSpPr>
        <p:spPr>
          <a:xfrm>
            <a:off x="1586323" y="39859820"/>
            <a:ext cx="10053999" cy="1200329"/>
          </a:xfrm>
          <a:prstGeom prst="rect">
            <a:avLst/>
          </a:prstGeom>
          <a:noFill/>
        </p:spPr>
        <p:txBody>
          <a:bodyPr wrap="square" rtlCol="0">
            <a:spAutoFit/>
          </a:bodyPr>
          <a:lstStyle/>
          <a:p>
            <a:pPr algn="r" rtl="1"/>
            <a:r>
              <a:rPr lang="fa-IR" sz="3600" dirty="0">
                <a:solidFill>
                  <a:srgbClr val="000001"/>
                </a:solidFill>
                <a:latin typeface="Times New Roman"/>
                <a:ea typeface="Times New Roman"/>
                <a:cs typeface="B Lotus" panose="00000400000000000000" pitchFamily="2" charset="-78"/>
                <a:sym typeface="Times New Roman"/>
              </a:rPr>
              <a:t>م</a:t>
            </a:r>
            <a:r>
              <a:rPr lang="ar-DZ" sz="3600" dirty="0">
                <a:solidFill>
                  <a:srgbClr val="000001"/>
                </a:solidFill>
                <a:latin typeface="Times New Roman"/>
                <a:ea typeface="Times New Roman"/>
                <a:cs typeface="B Lotus" panose="00000400000000000000" pitchFamily="2" charset="-78"/>
                <a:sym typeface="Times New Roman"/>
              </a:rPr>
              <a:t>نابع می توانند فضای زیادی را اشغال کنند، بنابراین فقط منابع کلیدی مورد استفاده در مطالعه را ذکر کنید.</a:t>
            </a:r>
            <a:endParaRPr lang="en-US" sz="3600" dirty="0">
              <a:solidFill>
                <a:srgbClr val="000001"/>
              </a:solidFill>
              <a:latin typeface="Times New Roman"/>
              <a:ea typeface="Times New Roman"/>
              <a:cs typeface="B Lotus" panose="00000400000000000000" pitchFamily="2" charset="-78"/>
              <a:sym typeface="Times New Roman"/>
            </a:endParaRPr>
          </a:p>
        </p:txBody>
      </p:sp>
      <p:sp>
        <p:nvSpPr>
          <p:cNvPr id="2" name="TextBox 1">
            <a:extLst>
              <a:ext uri="{FF2B5EF4-FFF2-40B4-BE49-F238E27FC236}">
                <a16:creationId xmlns:a16="http://schemas.microsoft.com/office/drawing/2014/main" id="{981583C2-200F-F772-6AD5-169F6C6C46C9}"/>
              </a:ext>
            </a:extLst>
          </p:cNvPr>
          <p:cNvSpPr txBox="1"/>
          <p:nvPr/>
        </p:nvSpPr>
        <p:spPr>
          <a:xfrm>
            <a:off x="11914909" y="10612582"/>
            <a:ext cx="12459566" cy="3539430"/>
          </a:xfrm>
          <a:prstGeom prst="rect">
            <a:avLst/>
          </a:prstGeom>
          <a:noFill/>
        </p:spPr>
        <p:txBody>
          <a:bodyPr wrap="square" rtlCol="0">
            <a:spAutoFit/>
          </a:bodyPr>
          <a:lstStyle/>
          <a:p>
            <a:pPr algn="just" rtl="1"/>
            <a:r>
              <a:rPr lang="fa-IR" sz="3200" dirty="0">
                <a:latin typeface="Times New Roman" panose="02020603050405020304" pitchFamily="18" charset="0"/>
                <a:ea typeface="Open Sans" panose="020B0606030504020204" pitchFamily="34" charset="0"/>
                <a:cs typeface="B Lotus" panose="00000400000000000000" pitchFamily="2" charset="-78"/>
              </a:rPr>
              <a:t>اطلاعات، عکس ها و نمودارهای مربوط به این قسمت را وارد کنید. برای جذابیت بیشتر پوستر خود می توانید از چکیده گرافیکی استفاده کنید.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a:t>
            </a:r>
            <a:endParaRPr lang="en-US" sz="3200" dirty="0">
              <a:latin typeface="Times New Roman" panose="02020603050405020304" pitchFamily="18" charset="0"/>
              <a:ea typeface="Open Sans" panose="020B0606030504020204" pitchFamily="34" charset="0"/>
              <a:cs typeface="B Lotus" panose="00000400000000000000" pitchFamily="2" charset="-78"/>
            </a:endParaRPr>
          </a:p>
          <a:p>
            <a:pPr algn="just" rtl="1"/>
            <a:endParaRPr lang="en-US" sz="3200" dirty="0">
              <a:cs typeface="B Lotus" panose="00000400000000000000" pitchFamily="2" charset="-78"/>
            </a:endParaRPr>
          </a:p>
        </p:txBody>
      </p:sp>
      <p:sp>
        <p:nvSpPr>
          <p:cNvPr id="3" name="TextBox 2">
            <a:extLst>
              <a:ext uri="{FF2B5EF4-FFF2-40B4-BE49-F238E27FC236}">
                <a16:creationId xmlns:a16="http://schemas.microsoft.com/office/drawing/2014/main" id="{DB56BA5F-FEC0-894C-29EE-88EFBDB92BEA}"/>
              </a:ext>
            </a:extLst>
          </p:cNvPr>
          <p:cNvSpPr txBox="1"/>
          <p:nvPr/>
        </p:nvSpPr>
        <p:spPr>
          <a:xfrm>
            <a:off x="7167046" y="13466618"/>
            <a:ext cx="3652093" cy="646331"/>
          </a:xfrm>
          <a:prstGeom prst="rect">
            <a:avLst/>
          </a:prstGeom>
          <a:noFill/>
        </p:spPr>
        <p:txBody>
          <a:bodyPr wrap="square" rtlCol="0">
            <a:spAutoFit/>
          </a:bodyPr>
          <a:lstStyle/>
          <a:p>
            <a:pPr algn="ctr"/>
            <a:r>
              <a:rPr lang="fa-IR" sz="3600" dirty="0">
                <a:solidFill>
                  <a:srgbClr val="000001"/>
                </a:solidFill>
                <a:latin typeface="Times New Roman" panose="02020603050405020304" pitchFamily="18" charset="0"/>
                <a:ea typeface="Open Sauce"/>
                <a:cs typeface="B Lotus" panose="00000400000000000000" pitchFamily="2" charset="-78"/>
                <a:sym typeface="Open Sauce"/>
              </a:rPr>
              <a:t>چکیده گرافیکی</a:t>
            </a:r>
            <a:endParaRPr lang="en-US" sz="36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6" name="TextBox 5">
            <a:extLst>
              <a:ext uri="{FF2B5EF4-FFF2-40B4-BE49-F238E27FC236}">
                <a16:creationId xmlns:a16="http://schemas.microsoft.com/office/drawing/2014/main" id="{E59259F9-5441-B940-29FA-89C0C741AD3C}"/>
              </a:ext>
            </a:extLst>
          </p:cNvPr>
          <p:cNvSpPr txBox="1"/>
          <p:nvPr/>
        </p:nvSpPr>
        <p:spPr>
          <a:xfrm>
            <a:off x="3728911" y="24665566"/>
            <a:ext cx="5706360" cy="1754326"/>
          </a:xfrm>
          <a:prstGeom prst="rect">
            <a:avLst/>
          </a:prstGeom>
          <a:noFill/>
        </p:spPr>
        <p:txBody>
          <a:bodyPr wrap="square" rtlCol="0">
            <a:spAutoFit/>
          </a:bodyPr>
          <a:lstStyle/>
          <a:p>
            <a:pPr algn="r"/>
            <a:r>
              <a:rPr lang="ar-DZ" sz="3600" dirty="0">
                <a:solidFill>
                  <a:srgbClr val="000001"/>
                </a:solidFill>
                <a:latin typeface="Times New Roman" panose="02020603050405020304" pitchFamily="18" charset="0"/>
                <a:ea typeface="Open Sauce"/>
                <a:cs typeface="B Lotus" panose="00000400000000000000" pitchFamily="2" charset="-78"/>
                <a:sym typeface="Open Sauce"/>
              </a:rPr>
              <a:t>از نمودارها برای نشان دادن تجزیه و تحلیل داده های خود استفاده کنید.</a:t>
            </a:r>
            <a:endParaRPr lang="en-US" sz="3600" dirty="0">
              <a:solidFill>
                <a:srgbClr val="000001"/>
              </a:solidFill>
              <a:latin typeface="Times New Roman" panose="02020603050405020304" pitchFamily="18" charset="0"/>
              <a:ea typeface="Open Sauce"/>
              <a:cs typeface="B Lotus" panose="00000400000000000000" pitchFamily="2" charset="-78"/>
              <a:sym typeface="Open Sauce"/>
            </a:endParaRPr>
          </a:p>
          <a:p>
            <a:pPr algn="r"/>
            <a:endParaRPr lang="en-US" sz="3600" dirty="0">
              <a:cs typeface="B Lotus" panose="00000400000000000000" pitchFamily="2" charset="-78"/>
            </a:endParaRPr>
          </a:p>
        </p:txBody>
      </p:sp>
      <p:sp>
        <p:nvSpPr>
          <p:cNvPr id="12" name="AutoShape 4">
            <a:extLst>
              <a:ext uri="{FF2B5EF4-FFF2-40B4-BE49-F238E27FC236}">
                <a16:creationId xmlns:a16="http://schemas.microsoft.com/office/drawing/2014/main" id="{3C820239-B6DE-626F-3551-E3B4A4CF67E5}"/>
              </a:ext>
            </a:extLst>
          </p:cNvPr>
          <p:cNvSpPr>
            <a:spLocks noChangeArrowheads="1"/>
          </p:cNvSpPr>
          <p:nvPr/>
        </p:nvSpPr>
        <p:spPr bwMode="auto">
          <a:xfrm>
            <a:off x="258264" y="8429484"/>
            <a:ext cx="6355058" cy="1342668"/>
          </a:xfrm>
          <a:prstGeom prst="roundRect">
            <a:avLst>
              <a:gd name="adj" fmla="val 7000"/>
            </a:avLst>
          </a:prstGeom>
          <a:solidFill>
            <a:schemeClr val="tx2">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Code:ISRC2024- </a:t>
            </a:r>
            <a:endParaRPr lang="fa-IR" sz="4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717600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50</TotalTime>
  <Words>489</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Aptos Display</vt:lpstr>
      <vt:lpstr>Arial</vt:lpstr>
      <vt:lpstr>B Lotus</vt:lpstr>
      <vt:lpstr>B Nazanin</vt:lpstr>
      <vt:lpstr>B Titr</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rahele fereidonnejad</dc:creator>
  <cp:lastModifiedBy>rahele fereidonnejad</cp:lastModifiedBy>
  <cp:revision>8</cp:revision>
  <dcterms:created xsi:type="dcterms:W3CDTF">2026-08-13T10:52:29Z</dcterms:created>
  <dcterms:modified xsi:type="dcterms:W3CDTF">2026-08-26T03:06:11Z</dcterms:modified>
</cp:coreProperties>
</file>