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Lst>
  <p:sldSz cx="43526075" cy="244141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28"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endParaRPr lang="en-US" dirty="0"/>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6841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5248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684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278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endParaRPr lang="en-US" dirty="0"/>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51184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2418"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35075"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15BFE5-32FC-43EE-B228-023E40A467C7}" type="datetimeFigureOut">
              <a:rPr lang="en-US" smtClean="0"/>
              <a:pPr/>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63112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15BFE5-32FC-43EE-B228-023E40A467C7}" type="datetimeFigureOut">
              <a:rPr lang="en-US" smtClean="0"/>
              <a:pPr/>
              <a:t>8/2/2025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2390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5BFE5-32FC-43EE-B228-023E40A467C7}" type="datetimeFigureOut">
              <a:rPr lang="en-US" smtClean="0"/>
              <a:pPr/>
              <a:t>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62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3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96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04251" y="3515189"/>
            <a:ext cx="22035075" cy="17349880"/>
          </a:xfrm>
        </p:spPr>
        <p:txBody>
          <a:bodyPr anchor="t"/>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r>
              <a:rPr lang="en-US"/>
              <a:t>Click icon to add picture</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712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8/2/2025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0749512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1059"/>
          <p:cNvSpPr txBox="1">
            <a:spLocks noChangeArrowheads="1"/>
          </p:cNvSpPr>
          <p:nvPr/>
        </p:nvSpPr>
        <p:spPr bwMode="auto">
          <a:xfrm>
            <a:off x="5790919" y="3118129"/>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This Scientific Poster Template Is Provided By </a:t>
            </a:r>
            <a:r>
              <a:rPr lang="en-US" sz="6000" b="1" dirty="0" err="1">
                <a:solidFill>
                  <a:schemeClr val="tx1"/>
                </a:solidFill>
                <a:latin typeface="Times New Roman" panose="02020603050405020304" pitchFamily="18" charset="0"/>
                <a:cs typeface="Times New Roman" panose="02020603050405020304" pitchFamily="18" charset="0"/>
              </a:rPr>
              <a:t>Hamayesh</a:t>
            </a:r>
            <a:r>
              <a:rPr lang="en-US" sz="6000" b="1" dirty="0">
                <a:solidFill>
                  <a:schemeClr val="tx1"/>
                </a:solidFill>
                <a:latin typeface="Times New Roman" panose="02020603050405020304" pitchFamily="18" charset="0"/>
                <a:cs typeface="Times New Roman" panose="02020603050405020304" pitchFamily="18" charset="0"/>
              </a:rPr>
              <a:t>+ </a:t>
            </a:r>
          </a:p>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A Title And Add Logos To Your Poster</a:t>
            </a:r>
          </a:p>
        </p:txBody>
      </p:sp>
      <p:sp>
        <p:nvSpPr>
          <p:cNvPr id="9" name="AutoShape 4"/>
          <p:cNvSpPr>
            <a:spLocks noChangeArrowheads="1"/>
          </p:cNvSpPr>
          <p:nvPr/>
        </p:nvSpPr>
        <p:spPr bwMode="auto">
          <a:xfrm>
            <a:off x="36335086" y="3539882"/>
            <a:ext cx="5359399"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10" name="Rounded Rectangle 9"/>
          <p:cNvSpPr/>
          <p:nvPr/>
        </p:nvSpPr>
        <p:spPr>
          <a:xfrm>
            <a:off x="678708" y="3391852"/>
            <a:ext cx="2859135"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5400" dirty="0">
                <a:solidFill>
                  <a:schemeClr val="accent1"/>
                </a:solidFill>
                <a:cs typeface="B Nazanin" panose="00000400000000000000" pitchFamily="2" charset="-78"/>
              </a:rPr>
              <a:t>Author’s</a:t>
            </a:r>
            <a:r>
              <a:rPr lang="fa-IR" sz="5400" dirty="0">
                <a:solidFill>
                  <a:schemeClr val="accent1"/>
                </a:solidFill>
                <a:cs typeface="B Nazanin" panose="00000400000000000000" pitchFamily="2" charset="-78"/>
              </a:rPr>
              <a:t> </a:t>
            </a:r>
            <a:r>
              <a:rPr lang="en-US" sz="5400" dirty="0">
                <a:solidFill>
                  <a:schemeClr val="accent1"/>
                </a:solidFill>
                <a:cs typeface="B Nazanin" panose="00000400000000000000" pitchFamily="2" charset="-78"/>
              </a:rPr>
              <a:t>photo</a:t>
            </a:r>
          </a:p>
        </p:txBody>
      </p:sp>
      <p:sp>
        <p:nvSpPr>
          <p:cNvPr id="2" name="Text Placeholder 5">
            <a:extLst>
              <a:ext uri="{FF2B5EF4-FFF2-40B4-BE49-F238E27FC236}">
                <a16:creationId xmlns:a16="http://schemas.microsoft.com/office/drawing/2014/main" id="{E8EA72C5-B010-5AA4-2A45-231ADF216CE9}"/>
              </a:ext>
            </a:extLst>
          </p:cNvPr>
          <p:cNvSpPr txBox="1"/>
          <p:nvPr/>
        </p:nvSpPr>
        <p:spPr>
          <a:xfrm>
            <a:off x="2992383" y="5569010"/>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4000" b="1" dirty="0">
                <a:solidFill>
                  <a:srgbClr val="000001"/>
                </a:solidFill>
                <a:latin typeface="Times New Roman" panose="02020603050405020304" pitchFamily="18" charset="0"/>
                <a:ea typeface="Open Sauce Bold"/>
                <a:cs typeface="Times New Roman" panose="02020603050405020304" pitchFamily="18" charset="0"/>
                <a:sym typeface="Open Sauce Bold"/>
              </a:rPr>
              <a:t>First Author (1), Second Author, Third Author</a:t>
            </a:r>
          </a:p>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(1) Researches are often under or on behalf of a university, an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organisation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or academic/ research institutions. When available, include their logos with the names.</a:t>
            </a:r>
          </a:p>
          <a:p>
            <a:pPr algn="ctr"/>
            <a:endParaRPr lang="en-US" sz="3200" dirty="0">
              <a:solidFill>
                <a:srgbClr val="235078"/>
              </a:solidFill>
              <a:latin typeface="Times New Roman" panose="02020603050405020304" pitchFamily="18" charset="0"/>
              <a:cs typeface="Times New Roman" panose="02020603050405020304" pitchFamily="18" charset="0"/>
            </a:endParaRPr>
          </a:p>
        </p:txBody>
      </p:sp>
      <p:sp>
        <p:nvSpPr>
          <p:cNvPr id="20" name="Rectangle 10">
            <a:extLst>
              <a:ext uri="{FF2B5EF4-FFF2-40B4-BE49-F238E27FC236}">
                <a16:creationId xmlns:a16="http://schemas.microsoft.com/office/drawing/2014/main" id="{ED7E4164-4100-EDE6-F53F-A7776241A8C9}"/>
              </a:ext>
            </a:extLst>
          </p:cNvPr>
          <p:cNvSpPr>
            <a:spLocks noChangeArrowheads="1"/>
          </p:cNvSpPr>
          <p:nvPr/>
        </p:nvSpPr>
        <p:spPr bwMode="auto">
          <a:xfrm>
            <a:off x="402867" y="10154779"/>
            <a:ext cx="9601200" cy="873301"/>
          </a:xfrm>
          <a:prstGeom prst="rect">
            <a:avLst/>
          </a:prstGeom>
          <a:solidFill>
            <a:schemeClr val="accent1">
              <a:lumMod val="75000"/>
            </a:schemeClr>
          </a:solidFill>
          <a:ln w="12700">
            <a:solidFill>
              <a:schemeClr val="accent1"/>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Introduction</a:t>
            </a:r>
          </a:p>
        </p:txBody>
      </p:sp>
      <p:sp>
        <p:nvSpPr>
          <p:cNvPr id="21" name="Rectangle 10">
            <a:extLst>
              <a:ext uri="{FF2B5EF4-FFF2-40B4-BE49-F238E27FC236}">
                <a16:creationId xmlns:a16="http://schemas.microsoft.com/office/drawing/2014/main" id="{819B959F-1937-4B1C-B6E7-B7349C3FEA83}"/>
              </a:ext>
            </a:extLst>
          </p:cNvPr>
          <p:cNvSpPr>
            <a:spLocks noChangeArrowheads="1"/>
          </p:cNvSpPr>
          <p:nvPr/>
        </p:nvSpPr>
        <p:spPr bwMode="auto">
          <a:xfrm>
            <a:off x="11221983" y="10174884"/>
            <a:ext cx="20713588" cy="873301"/>
          </a:xfrm>
          <a:prstGeom prst="rect">
            <a:avLst/>
          </a:prstGeom>
          <a:solidFill>
            <a:schemeClr val="accent1">
              <a:lumMod val="75000"/>
            </a:schemeClr>
          </a:solidFill>
          <a:ln w="12700">
            <a:solidFill>
              <a:schemeClr val="accent1"/>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Methodology</a:t>
            </a:r>
          </a:p>
        </p:txBody>
      </p:sp>
      <p:sp>
        <p:nvSpPr>
          <p:cNvPr id="22" name="Rectangle 10">
            <a:extLst>
              <a:ext uri="{FF2B5EF4-FFF2-40B4-BE49-F238E27FC236}">
                <a16:creationId xmlns:a16="http://schemas.microsoft.com/office/drawing/2014/main" id="{FEDAA01E-51C1-FD96-CDCB-A2CA03675649}"/>
              </a:ext>
            </a:extLst>
          </p:cNvPr>
          <p:cNvSpPr>
            <a:spLocks noChangeArrowheads="1"/>
          </p:cNvSpPr>
          <p:nvPr/>
        </p:nvSpPr>
        <p:spPr bwMode="auto">
          <a:xfrm>
            <a:off x="33148724" y="10141121"/>
            <a:ext cx="9601200" cy="873301"/>
          </a:xfrm>
          <a:prstGeom prst="rect">
            <a:avLst/>
          </a:prstGeom>
          <a:solidFill>
            <a:schemeClr val="accent1">
              <a:lumMod val="75000"/>
            </a:schemeClr>
          </a:solidFill>
          <a:ln w="12700">
            <a:solidFill>
              <a:schemeClr val="accent1"/>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Results</a:t>
            </a:r>
          </a:p>
        </p:txBody>
      </p:sp>
      <p:sp>
        <p:nvSpPr>
          <p:cNvPr id="23" name="TextBox 19">
            <a:extLst>
              <a:ext uri="{FF2B5EF4-FFF2-40B4-BE49-F238E27FC236}">
                <a16:creationId xmlns:a16="http://schemas.microsoft.com/office/drawing/2014/main" id="{CED464C4-DB4C-A41A-B00E-8319C8257EB8}"/>
              </a:ext>
            </a:extLst>
          </p:cNvPr>
          <p:cNvSpPr txBox="1">
            <a:spLocks noChangeArrowheads="1"/>
          </p:cNvSpPr>
          <p:nvPr/>
        </p:nvSpPr>
        <p:spPr bwMode="auto">
          <a:xfrm>
            <a:off x="402867" y="7882444"/>
            <a:ext cx="31532704" cy="20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 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p>
        </p:txBody>
      </p:sp>
      <p:sp>
        <p:nvSpPr>
          <p:cNvPr id="24" name="Rectangle 10">
            <a:extLst>
              <a:ext uri="{FF2B5EF4-FFF2-40B4-BE49-F238E27FC236}">
                <a16:creationId xmlns:a16="http://schemas.microsoft.com/office/drawing/2014/main" id="{3BEEB2A0-BFEA-85FB-75AA-BEC98F89780C}"/>
              </a:ext>
            </a:extLst>
          </p:cNvPr>
          <p:cNvSpPr>
            <a:spLocks noChangeArrowheads="1"/>
          </p:cNvSpPr>
          <p:nvPr/>
        </p:nvSpPr>
        <p:spPr bwMode="auto">
          <a:xfrm>
            <a:off x="402867" y="7154507"/>
            <a:ext cx="9601200" cy="873301"/>
          </a:xfrm>
          <a:prstGeom prst="rect">
            <a:avLst/>
          </a:prstGeom>
          <a:noFill/>
          <a:ln w="12700">
            <a:noFill/>
            <a:miter lim="800000"/>
          </a:ln>
        </p:spPr>
        <p:txBody>
          <a:bodyPr wrap="none" lIns="137126" tIns="73152" rIns="137126" bIns="68563" anchor="ctr" anchorCtr="0"/>
          <a:lstStyle>
            <a:defPPr>
              <a:defRPr kern="1200"/>
            </a:defPPr>
          </a:lstStyle>
          <a:p>
            <a:pPr defTabSz="4702588">
              <a:defRPr/>
            </a:pPr>
            <a:r>
              <a:rPr lang="en-US" sz="3600" b="1" dirty="0">
                <a:solidFill>
                  <a:schemeClr val="accent1">
                    <a:lumMod val="75000"/>
                  </a:schemeClr>
                </a:solidFill>
                <a:latin typeface="Libre Baskerville" panose="02000000000000000000" pitchFamily="2" charset="0"/>
              </a:rPr>
              <a:t>Abstract</a:t>
            </a:r>
          </a:p>
        </p:txBody>
      </p:sp>
      <p:sp>
        <p:nvSpPr>
          <p:cNvPr id="25" name="Rectangle 10">
            <a:extLst>
              <a:ext uri="{FF2B5EF4-FFF2-40B4-BE49-F238E27FC236}">
                <a16:creationId xmlns:a16="http://schemas.microsoft.com/office/drawing/2014/main" id="{A8E5F91E-4ED7-7C2C-1B6D-82B92F1EDDCD}"/>
              </a:ext>
            </a:extLst>
          </p:cNvPr>
          <p:cNvSpPr>
            <a:spLocks noChangeArrowheads="1"/>
          </p:cNvSpPr>
          <p:nvPr/>
        </p:nvSpPr>
        <p:spPr bwMode="auto">
          <a:xfrm>
            <a:off x="402867" y="17002754"/>
            <a:ext cx="9601200" cy="873301"/>
          </a:xfrm>
          <a:prstGeom prst="rect">
            <a:avLst/>
          </a:prstGeom>
          <a:solidFill>
            <a:schemeClr val="accent1">
              <a:lumMod val="75000"/>
            </a:schemeClr>
          </a:solidFill>
          <a:ln w="12700">
            <a:solidFill>
              <a:schemeClr val="accent1"/>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Materials</a:t>
            </a:r>
          </a:p>
        </p:txBody>
      </p:sp>
      <p:sp>
        <p:nvSpPr>
          <p:cNvPr id="26" name="Rectangle 10">
            <a:extLst>
              <a:ext uri="{FF2B5EF4-FFF2-40B4-BE49-F238E27FC236}">
                <a16:creationId xmlns:a16="http://schemas.microsoft.com/office/drawing/2014/main" id="{44B61AF4-BF97-3031-5BE2-6ACCB16412B6}"/>
              </a:ext>
            </a:extLst>
          </p:cNvPr>
          <p:cNvSpPr>
            <a:spLocks noChangeArrowheads="1"/>
          </p:cNvSpPr>
          <p:nvPr/>
        </p:nvSpPr>
        <p:spPr bwMode="auto">
          <a:xfrm>
            <a:off x="33276641" y="17973400"/>
            <a:ext cx="9601200" cy="873301"/>
          </a:xfrm>
          <a:prstGeom prst="rect">
            <a:avLst/>
          </a:prstGeom>
          <a:solidFill>
            <a:schemeClr val="accent1">
              <a:lumMod val="75000"/>
            </a:schemeClr>
          </a:solidFill>
          <a:ln w="12700">
            <a:solidFill>
              <a:schemeClr val="accent1"/>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Conclusion</a:t>
            </a:r>
          </a:p>
        </p:txBody>
      </p:sp>
      <p:sp>
        <p:nvSpPr>
          <p:cNvPr id="27" name="TextBox 26">
            <a:extLst>
              <a:ext uri="{FF2B5EF4-FFF2-40B4-BE49-F238E27FC236}">
                <a16:creationId xmlns:a16="http://schemas.microsoft.com/office/drawing/2014/main" id="{1450363F-9219-0B00-0A63-B3956FA7AEEE}"/>
              </a:ext>
            </a:extLst>
          </p:cNvPr>
          <p:cNvSpPr txBox="1"/>
          <p:nvPr/>
        </p:nvSpPr>
        <p:spPr>
          <a:xfrm>
            <a:off x="402868" y="11245386"/>
            <a:ext cx="9601200" cy="4524315"/>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 Add your information, graph and image to this section.</a:t>
            </a:r>
          </a:p>
          <a:p>
            <a:pPr algn="just"/>
            <a:endParaRPr lang="en-US" sz="3200" dirty="0">
              <a:solidFill>
                <a:srgbClr val="000001"/>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id="{FB1FB7FF-D8C3-934F-9057-23A24D6927A9}"/>
              </a:ext>
            </a:extLst>
          </p:cNvPr>
          <p:cNvSpPr txBox="1"/>
          <p:nvPr/>
        </p:nvSpPr>
        <p:spPr>
          <a:xfrm>
            <a:off x="402867" y="18217794"/>
            <a:ext cx="9857035" cy="584775"/>
          </a:xfrm>
          <a:prstGeom prst="rect">
            <a:avLst/>
          </a:prstGeom>
          <a:noFill/>
        </p:spPr>
        <p:txBody>
          <a:bodyPr wrap="square" rtlCol="0">
            <a:spAutoFit/>
          </a:bodyPr>
          <a:lstStyle>
            <a:defPPr>
              <a:defRPr kern="1200"/>
            </a:defPPr>
          </a:lstStyle>
          <a:p>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a:t>
            </a:r>
          </a:p>
        </p:txBody>
      </p:sp>
      <p:sp>
        <p:nvSpPr>
          <p:cNvPr id="29" name="Text Box 6">
            <a:extLst>
              <a:ext uri="{FF2B5EF4-FFF2-40B4-BE49-F238E27FC236}">
                <a16:creationId xmlns:a16="http://schemas.microsoft.com/office/drawing/2014/main" id="{3EADC73A-AEEC-6158-104B-266613C019E3}"/>
              </a:ext>
            </a:extLst>
          </p:cNvPr>
          <p:cNvSpPr txBox="1">
            <a:spLocks noChangeArrowheads="1"/>
          </p:cNvSpPr>
          <p:nvPr/>
        </p:nvSpPr>
        <p:spPr bwMode="auto">
          <a:xfrm>
            <a:off x="11221983" y="11252469"/>
            <a:ext cx="10058400" cy="21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solidFill>
                  <a:srgbClr val="000001"/>
                </a:solidFill>
                <a:latin typeface="Times New Roman"/>
                <a:ea typeface="Times New Roman"/>
                <a:cs typeface="Times New Roman"/>
                <a:sym typeface="Times New Roman"/>
              </a:rPr>
              <a:t>Describe how you've conducted your research. What is the strategy of the team? What methods and materials were used? Were there any special technology applied? </a:t>
            </a:r>
            <a:r>
              <a:rPr lang="en-US" sz="3200" dirty="0">
                <a:solidFill>
                  <a:srgbClr val="000001"/>
                </a:solidFill>
                <a:latin typeface="Times New Roman"/>
                <a:cs typeface="Times New Roman"/>
              </a:rPr>
              <a:t>Add your information, graphs and images to this section.</a:t>
            </a:r>
          </a:p>
        </p:txBody>
      </p:sp>
      <p:sp>
        <p:nvSpPr>
          <p:cNvPr id="30" name="TextBox 29">
            <a:extLst>
              <a:ext uri="{FF2B5EF4-FFF2-40B4-BE49-F238E27FC236}">
                <a16:creationId xmlns:a16="http://schemas.microsoft.com/office/drawing/2014/main" id="{F0E5A441-0A5D-DDFC-36DB-186F4E9DDC3A}"/>
              </a:ext>
            </a:extLst>
          </p:cNvPr>
          <p:cNvSpPr txBox="1"/>
          <p:nvPr/>
        </p:nvSpPr>
        <p:spPr>
          <a:xfrm>
            <a:off x="33148724" y="11185635"/>
            <a:ext cx="9857035" cy="3046988"/>
          </a:xfrm>
          <a:prstGeom prst="rect">
            <a:avLst/>
          </a:prstGeom>
          <a:noFill/>
        </p:spPr>
        <p:txBody>
          <a:bodyPr wrap="square" rtlCol="0">
            <a:spAutoFit/>
          </a:bodyPr>
          <a:lstStyle>
            <a:defPPr>
              <a:defRPr kern="1200"/>
            </a:defPPr>
          </a:lstStyle>
          <a:p>
            <a:r>
              <a:rPr lang="en-US" sz="3200" dirty="0">
                <a:solidFill>
                  <a:srgbClr val="000001"/>
                </a:solidFill>
                <a:latin typeface="Times New Roman"/>
                <a:ea typeface="Times New Roman"/>
                <a:cs typeface="Times New Roman"/>
                <a:sym typeface="Times New Roman"/>
              </a:rPr>
              <a:t>This section is one of the longest parts as it builds on the information that supports the objective and thesis. You can trim down the analysis to the most important parts. Use bullets to </a:t>
            </a:r>
            <a:r>
              <a:rPr lang="en-US" sz="3200" dirty="0" err="1">
                <a:solidFill>
                  <a:srgbClr val="000001"/>
                </a:solidFill>
                <a:latin typeface="Times New Roman"/>
                <a:ea typeface="Times New Roman"/>
                <a:cs typeface="Times New Roman"/>
                <a:sym typeface="Times New Roman"/>
              </a:rPr>
              <a:t>emphasise</a:t>
            </a:r>
            <a:r>
              <a:rPr lang="en-US" sz="3200" dirty="0">
                <a:solidFill>
                  <a:srgbClr val="000001"/>
                </a:solidFill>
                <a:latin typeface="Times New Roman"/>
                <a:ea typeface="Times New Roman"/>
                <a:cs typeface="Times New Roman"/>
                <a:sym typeface="Times New Roman"/>
              </a:rPr>
              <a:t> points. Include key graphs, tables, images, ... that show a visual analysis of the data. </a:t>
            </a:r>
            <a:r>
              <a:rPr lang="en-US" sz="3200" dirty="0">
                <a:solidFill>
                  <a:srgbClr val="000001"/>
                </a:solidFill>
                <a:latin typeface="Times New Roman"/>
                <a:cs typeface="Times New Roman"/>
              </a:rPr>
              <a:t>Add your information, graphs and images to this section.</a:t>
            </a:r>
          </a:p>
        </p:txBody>
      </p:sp>
      <p:sp>
        <p:nvSpPr>
          <p:cNvPr id="31" name="TextBox 30">
            <a:extLst>
              <a:ext uri="{FF2B5EF4-FFF2-40B4-BE49-F238E27FC236}">
                <a16:creationId xmlns:a16="http://schemas.microsoft.com/office/drawing/2014/main" id="{6D0334C7-043E-9150-55B9-B3E5AA6F15A9}"/>
              </a:ext>
            </a:extLst>
          </p:cNvPr>
          <p:cNvSpPr txBox="1"/>
          <p:nvPr/>
        </p:nvSpPr>
        <p:spPr>
          <a:xfrm>
            <a:off x="33276641" y="19155807"/>
            <a:ext cx="9857035" cy="2062103"/>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Present two to three key findings. You can also add a brief explanation or narrative to these. </a:t>
            </a:r>
          </a:p>
          <a:p>
            <a:pPr algn="just"/>
            <a:r>
              <a:rPr lang="en-US" sz="3200" dirty="0">
                <a:solidFill>
                  <a:srgbClr val="000001"/>
                </a:solidFill>
                <a:latin typeface="Times New Roman"/>
                <a:ea typeface="Times New Roman"/>
                <a:cs typeface="Times New Roman"/>
                <a:sym typeface="Times New Roman"/>
              </a:rPr>
              <a:t>These findings can be actionable items that can lead to implementation, or further study.</a:t>
            </a:r>
          </a:p>
        </p:txBody>
      </p:sp>
      <p:sp>
        <p:nvSpPr>
          <p:cNvPr id="52" name="Text Box 6">
            <a:extLst>
              <a:ext uri="{FF2B5EF4-FFF2-40B4-BE49-F238E27FC236}">
                <a16:creationId xmlns:a16="http://schemas.microsoft.com/office/drawing/2014/main" id="{86181EC0-B230-86FE-6202-7F87BF825DB1}"/>
              </a:ext>
            </a:extLst>
          </p:cNvPr>
          <p:cNvSpPr txBox="1">
            <a:spLocks noChangeArrowheads="1"/>
          </p:cNvSpPr>
          <p:nvPr/>
        </p:nvSpPr>
        <p:spPr bwMode="auto">
          <a:xfrm>
            <a:off x="22498776" y="11289985"/>
            <a:ext cx="100584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a:defRPr/>
            </a:pPr>
            <a:r>
              <a:rPr lang="en-US" sz="3200" b="1" dirty="0">
                <a:solidFill>
                  <a:srgbClr val="C00000"/>
                </a:solidFill>
                <a:latin typeface="Times New Roman" panose="02020603050405020304" pitchFamily="18" charset="0"/>
                <a:cs typeface="Times New Roman" panose="02020603050405020304" pitchFamily="18" charset="0"/>
              </a:rPr>
              <a:t>Some help:</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Minimum text size: </a:t>
            </a:r>
            <a:r>
              <a:rPr lang="en-US" sz="3200" dirty="0">
                <a:latin typeface="Times New Roman" panose="02020603050405020304" pitchFamily="18" charset="0"/>
                <a:cs typeface="Times New Roman" panose="02020603050405020304" pitchFamily="18" charset="0"/>
              </a:rPr>
              <a:t>32</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Best font size: </a:t>
            </a:r>
            <a:r>
              <a:rPr lang="en-US" sz="3200" dirty="0">
                <a:latin typeface="Times New Roman" panose="02020603050405020304" pitchFamily="18" charset="0"/>
                <a:cs typeface="Times New Roman" panose="02020603050405020304" pitchFamily="18" charset="0"/>
              </a:rPr>
              <a:t>more than 36</a:t>
            </a:r>
          </a:p>
          <a:p>
            <a:pPr marL="685800" indent="-685800" algn="justLow">
              <a:buFont typeface="Arial" panose="020B0604020202020204" pitchFamily="34" charset="0"/>
              <a:buChar char="•"/>
              <a:defRPr/>
            </a:pPr>
            <a:r>
              <a:rPr lang="en-US" sz="3200" dirty="0">
                <a:solidFill>
                  <a:srgbClr val="00B050"/>
                </a:solidFill>
                <a:latin typeface="Times New Roman" panose="02020603050405020304" pitchFamily="18" charset="0"/>
                <a:cs typeface="Times New Roman" panose="02020603050405020304" pitchFamily="18" charset="0"/>
              </a:rPr>
              <a:t>If you want your poster to be more professional,</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use less text and more images, graphs and colors in</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each part of your poster. It is your CREATIVITY!</a:t>
            </a:r>
          </a:p>
        </p:txBody>
      </p:sp>
      <p:pic>
        <p:nvPicPr>
          <p:cNvPr id="53" name="Picture 17">
            <a:extLst>
              <a:ext uri="{FF2B5EF4-FFF2-40B4-BE49-F238E27FC236}">
                <a16:creationId xmlns:a16="http://schemas.microsoft.com/office/drawing/2014/main" id="{E8BF27EF-7E6B-5603-D36C-A26A50D0A1DA}"/>
              </a:ext>
            </a:extLst>
          </p:cNvPr>
          <p:cNvPicPr>
            <a:picLocks noChangeAspect="1"/>
          </p:cNvPicPr>
          <p:nvPr/>
        </p:nvPicPr>
        <p:blipFill>
          <a:blip r:embed="rId3"/>
          <a:stretch>
            <a:fillRect/>
          </a:stretch>
        </p:blipFill>
        <p:spPr>
          <a:xfrm>
            <a:off x="37634778" y="14259931"/>
            <a:ext cx="4051129" cy="4003028"/>
          </a:xfrm>
          <a:prstGeom prst="rect">
            <a:avLst/>
          </a:prstGeom>
        </p:spPr>
      </p:pic>
      <p:pic>
        <p:nvPicPr>
          <p:cNvPr id="54" name="Picture 19">
            <a:extLst>
              <a:ext uri="{FF2B5EF4-FFF2-40B4-BE49-F238E27FC236}">
                <a16:creationId xmlns:a16="http://schemas.microsoft.com/office/drawing/2014/main" id="{6B3F246B-3A21-1DF5-5B67-EE62F74CFCD9}"/>
              </a:ext>
            </a:extLst>
          </p:cNvPr>
          <p:cNvPicPr>
            <a:picLocks noChangeAspect="1"/>
          </p:cNvPicPr>
          <p:nvPr/>
        </p:nvPicPr>
        <p:blipFill>
          <a:blip r:embed="rId4"/>
          <a:stretch>
            <a:fillRect/>
          </a:stretch>
        </p:blipFill>
        <p:spPr>
          <a:xfrm>
            <a:off x="16158408" y="14259931"/>
            <a:ext cx="5094120" cy="5094120"/>
          </a:xfrm>
          <a:prstGeom prst="rect">
            <a:avLst/>
          </a:prstGeom>
        </p:spPr>
      </p:pic>
      <p:sp>
        <p:nvSpPr>
          <p:cNvPr id="55" name="Freeform 20">
            <a:extLst>
              <a:ext uri="{FF2B5EF4-FFF2-40B4-BE49-F238E27FC236}">
                <a16:creationId xmlns:a16="http://schemas.microsoft.com/office/drawing/2014/main" id="{ACA2C5B4-17AF-ECE5-0152-A6104A609958}"/>
              </a:ext>
            </a:extLst>
          </p:cNvPr>
          <p:cNvSpPr/>
          <p:nvPr/>
        </p:nvSpPr>
        <p:spPr>
          <a:xfrm>
            <a:off x="11742842" y="14210327"/>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6" name="TextBox 33">
            <a:extLst>
              <a:ext uri="{FF2B5EF4-FFF2-40B4-BE49-F238E27FC236}">
                <a16:creationId xmlns:a16="http://schemas.microsoft.com/office/drawing/2014/main" id="{B4056920-8EE7-678C-0C18-45455248657A}"/>
              </a:ext>
            </a:extLst>
          </p:cNvPr>
          <p:cNvSpPr txBox="1"/>
          <p:nvPr/>
        </p:nvSpPr>
        <p:spPr>
          <a:xfrm>
            <a:off x="11506148" y="18846701"/>
            <a:ext cx="4125631" cy="1577355"/>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Illustrations are also great aids to help your research poster.</a:t>
            </a:r>
          </a:p>
        </p:txBody>
      </p:sp>
      <p:sp>
        <p:nvSpPr>
          <p:cNvPr id="57" name="TextBox 34">
            <a:extLst>
              <a:ext uri="{FF2B5EF4-FFF2-40B4-BE49-F238E27FC236}">
                <a16:creationId xmlns:a16="http://schemas.microsoft.com/office/drawing/2014/main" id="{0B45F032-58E2-5F1B-56B2-7DC7C2D37B80}"/>
              </a:ext>
            </a:extLst>
          </p:cNvPr>
          <p:cNvSpPr txBox="1"/>
          <p:nvPr/>
        </p:nvSpPr>
        <p:spPr>
          <a:xfrm>
            <a:off x="33775569" y="15716820"/>
            <a:ext cx="3278145" cy="1477328"/>
          </a:xfrm>
          <a:prstGeom prst="rect">
            <a:avLst/>
          </a:prstGeom>
        </p:spPr>
        <p:txBody>
          <a:bodyPr wrap="square" lIns="0" tIns="0" rIns="0" bIns="0" rtlCol="0" anchor="t">
            <a:spAutoFit/>
          </a:bodyPr>
          <a:lstStyle/>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Use graphs to show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visualizsation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of your data's analysis.</a:t>
            </a:r>
          </a:p>
        </p:txBody>
      </p:sp>
      <p:sp>
        <p:nvSpPr>
          <p:cNvPr id="58" name="TextBox 37">
            <a:extLst>
              <a:ext uri="{FF2B5EF4-FFF2-40B4-BE49-F238E27FC236}">
                <a16:creationId xmlns:a16="http://schemas.microsoft.com/office/drawing/2014/main" id="{A2D2C8CE-E948-3E8D-0B63-FF5C979D1AE6}"/>
              </a:ext>
            </a:extLst>
          </p:cNvPr>
          <p:cNvSpPr txBox="1"/>
          <p:nvPr/>
        </p:nvSpPr>
        <p:spPr>
          <a:xfrm>
            <a:off x="33276641" y="21782002"/>
            <a:ext cx="9729118" cy="1477328"/>
          </a:xfrm>
          <a:prstGeom prst="rect">
            <a:avLst/>
          </a:prstGeom>
        </p:spPr>
        <p:txBody>
          <a:bodyPr wrap="square" lIns="0" tIns="0" rIns="0" bIns="0" rtlCol="0" anchor="t">
            <a:spAutoFit/>
          </a:bodyPr>
          <a:lstStyle/>
          <a:p>
            <a:pPr algn="l"/>
            <a:r>
              <a:rPr lang="en-US" sz="3200" b="1" dirty="0">
                <a:solidFill>
                  <a:srgbClr val="000001"/>
                </a:solidFill>
                <a:latin typeface="Times New Roman Bold"/>
                <a:ea typeface="Times New Roman Bold"/>
                <a:cs typeface="Times New Roman Bold"/>
                <a:sym typeface="Times New Roman Bold"/>
              </a:rPr>
              <a:t>References</a:t>
            </a:r>
          </a:p>
          <a:p>
            <a:pPr algn="l"/>
            <a:r>
              <a:rPr lang="en-US" sz="3200" dirty="0">
                <a:solidFill>
                  <a:srgbClr val="000001"/>
                </a:solidFill>
                <a:latin typeface="Times New Roman"/>
                <a:ea typeface="Times New Roman"/>
                <a:cs typeface="Times New Roman"/>
                <a:sym typeface="Times New Roman"/>
              </a:rPr>
              <a:t>References can take up a lot of space, so cite only the key references used in the study.</a:t>
            </a:r>
          </a:p>
        </p:txBody>
      </p:sp>
      <p:pic>
        <p:nvPicPr>
          <p:cNvPr id="60" name="Picture 59" descr="A diagram of different materials&#10;&#10;AI-generated content may be incorrect.">
            <a:extLst>
              <a:ext uri="{FF2B5EF4-FFF2-40B4-BE49-F238E27FC236}">
                <a16:creationId xmlns:a16="http://schemas.microsoft.com/office/drawing/2014/main" id="{2A226EDA-04F7-A914-9E8E-740F474498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8265" y="19144308"/>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2" name="Picture 61" descr="A screenshot of a graph&#10;&#10;AI-generated content may be incorrect.">
            <a:extLst>
              <a:ext uri="{FF2B5EF4-FFF2-40B4-BE49-F238E27FC236}">
                <a16:creationId xmlns:a16="http://schemas.microsoft.com/office/drawing/2014/main" id="{2EE2DCB8-CF4A-1DDA-77FB-7C706E84A4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98776" y="14788578"/>
            <a:ext cx="8739149" cy="6429332"/>
          </a:xfrm>
          <a:prstGeom prst="rect">
            <a:avLst/>
          </a:prstGeom>
        </p:spPr>
      </p:pic>
      <p:sp>
        <p:nvSpPr>
          <p:cNvPr id="63" name="Text Box 6">
            <a:extLst>
              <a:ext uri="{FF2B5EF4-FFF2-40B4-BE49-F238E27FC236}">
                <a16:creationId xmlns:a16="http://schemas.microsoft.com/office/drawing/2014/main" id="{FFC411BC-0BE2-FD5C-6418-224C7C76A949}"/>
              </a:ext>
            </a:extLst>
          </p:cNvPr>
          <p:cNvSpPr txBox="1">
            <a:spLocks noChangeArrowheads="1"/>
          </p:cNvSpPr>
          <p:nvPr/>
        </p:nvSpPr>
        <p:spPr bwMode="auto">
          <a:xfrm>
            <a:off x="11221983" y="2082259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endParaRPr lang="en-US" sz="3200" dirty="0">
              <a:solidFill>
                <a:srgbClr val="000001"/>
              </a:solidFill>
              <a:latin typeface="Times New Roman"/>
              <a:cs typeface="Times New Roman"/>
            </a:endParaRPr>
          </a:p>
        </p:txBody>
      </p:sp>
      <p:sp>
        <p:nvSpPr>
          <p:cNvPr id="64" name="Text Box 6">
            <a:extLst>
              <a:ext uri="{FF2B5EF4-FFF2-40B4-BE49-F238E27FC236}">
                <a16:creationId xmlns:a16="http://schemas.microsoft.com/office/drawing/2014/main" id="{23546515-AF3F-DB7C-D8F6-55EF22F64C3A}"/>
              </a:ext>
            </a:extLst>
          </p:cNvPr>
          <p:cNvSpPr txBox="1">
            <a:spLocks noChangeArrowheads="1"/>
          </p:cNvSpPr>
          <p:nvPr/>
        </p:nvSpPr>
        <p:spPr bwMode="auto">
          <a:xfrm>
            <a:off x="22498776" y="21366679"/>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a:t>
            </a:r>
            <a:endParaRPr lang="en-US" sz="3200" dirty="0">
              <a:solidFill>
                <a:srgbClr val="000001"/>
              </a:solidFill>
              <a:latin typeface="Times New Roman"/>
              <a:cs typeface="Times New Roman"/>
            </a:endParaRPr>
          </a:p>
        </p:txBody>
      </p:sp>
      <p:pic>
        <p:nvPicPr>
          <p:cNvPr id="68" name="Picture 67" descr="A diagram of a drug release&#10;&#10;AI-generated content may be incorrect.">
            <a:extLst>
              <a:ext uri="{FF2B5EF4-FFF2-40B4-BE49-F238E27FC236}">
                <a16:creationId xmlns:a16="http://schemas.microsoft.com/office/drawing/2014/main" id="{68C96B51-A44E-1068-E547-B792238B4B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42103" y="4882550"/>
            <a:ext cx="7726109" cy="4895840"/>
          </a:xfrm>
          <a:prstGeom prst="rect">
            <a:avLst/>
          </a:prstGeom>
        </p:spPr>
      </p:pic>
      <p:sp>
        <p:nvSpPr>
          <p:cNvPr id="69" name="TextBox 33">
            <a:extLst>
              <a:ext uri="{FF2B5EF4-FFF2-40B4-BE49-F238E27FC236}">
                <a16:creationId xmlns:a16="http://schemas.microsoft.com/office/drawing/2014/main" id="{7D770482-7A55-4256-F94A-4306695181E7}"/>
              </a:ext>
            </a:extLst>
          </p:cNvPr>
          <p:cNvSpPr txBox="1"/>
          <p:nvPr/>
        </p:nvSpPr>
        <p:spPr>
          <a:xfrm>
            <a:off x="36335086" y="9417810"/>
            <a:ext cx="4125631" cy="500137"/>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Graphical Abstract</a:t>
            </a: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1888</TotalTime>
  <Words>639</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 Nazanin</vt:lpstr>
      <vt:lpstr>Calibri</vt:lpstr>
      <vt:lpstr>Calibri Light</vt:lpstr>
      <vt:lpstr>Libre Baskerville</vt:lpstr>
      <vt:lpstr>Times New Roman</vt:lpstr>
      <vt:lpstr>Times New Roman Bold</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202</cp:revision>
  <dcterms:created xsi:type="dcterms:W3CDTF">2018-04-09T07:28:08Z</dcterms:created>
  <dcterms:modified xsi:type="dcterms:W3CDTF">2025-08-02T07:15:22Z</dcterms:modified>
</cp:coreProperties>
</file>